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2" r:id="rId4"/>
    <p:sldMasterId id="2147483675" r:id="rId5"/>
  </p:sldMasterIdLst>
  <p:notesMasterIdLst>
    <p:notesMasterId r:id="rId7"/>
  </p:notesMasterIdLst>
  <p:sldIdLst>
    <p:sldId id="368" r:id="rId6"/>
    <p:sldId id="256" r:id="rId8"/>
    <p:sldId id="259" r:id="rId9"/>
    <p:sldId id="265" r:id="rId10"/>
    <p:sldId id="355" r:id="rId11"/>
    <p:sldId id="356" r:id="rId12"/>
    <p:sldId id="318" r:id="rId13"/>
    <p:sldId id="263" r:id="rId14"/>
    <p:sldId id="357" r:id="rId15"/>
    <p:sldId id="313" r:id="rId16"/>
    <p:sldId id="358" r:id="rId17"/>
    <p:sldId id="326" r:id="rId18"/>
    <p:sldId id="367" r:id="rId19"/>
    <p:sldId id="364" r:id="rId20"/>
    <p:sldId id="369" r:id="rId21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0000"/>
    <a:srgbClr val="FF0066"/>
    <a:srgbClr val="CC00CC"/>
    <a:srgbClr val="FFFF00"/>
    <a:srgbClr val="FF0000"/>
    <a:srgbClr val="AE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49"/>
  </p:normalViewPr>
  <p:slideViewPr>
    <p:cSldViewPr showGuides="1">
      <p:cViewPr varScale="1">
        <p:scale>
          <a:sx n="66" d="100"/>
          <a:sy n="66" d="100"/>
        </p:scale>
        <p:origin x="950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39F6E8-469B-4D49-900E-BEFFDB933615}" type="datetimeFigureOut"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6FBB9A-2F00-4DCD-9B17-62C55DC8DADF}" type="slidenum"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/>
          <p:nvPr/>
        </p:nvSpPr>
        <p:spPr>
          <a:xfrm>
            <a:off x="20638" y="9525"/>
            <a:ext cx="8896350" cy="50847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23" name="Group 8"/>
          <p:cNvGrpSpPr/>
          <p:nvPr/>
        </p:nvGrpSpPr>
        <p:grpSpPr>
          <a:xfrm>
            <a:off x="195263" y="176213"/>
            <a:ext cx="3787775" cy="1333500"/>
            <a:chOff x="123" y="148"/>
            <a:chExt cx="2386" cy="1120"/>
          </a:xfrm>
        </p:grpSpPr>
        <p:sp>
          <p:nvSpPr>
            <p:cNvPr id="5124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12895360" y="19069064"/>
                </a:cxn>
                <a:cxn ang="0">
                  <a:pos x="190391823" y="15356128"/>
                </a:cxn>
                <a:cxn ang="0">
                  <a:pos x="149126736" y="10146842"/>
                </a:cxn>
                <a:cxn ang="0">
                  <a:pos x="19031704" y="0"/>
                </a:cxn>
                <a:cxn ang="0">
                  <a:pos x="6138108" y="961355"/>
                </a:cxn>
                <a:cxn ang="0">
                  <a:pos x="0" y="4010436"/>
                </a:cxn>
                <a:cxn ang="0">
                  <a:pos x="7480275" y="7489392"/>
                </a:cxn>
                <a:cxn ang="0">
                  <a:pos x="152827569" y="19757234"/>
                </a:cxn>
                <a:cxn ang="0">
                  <a:pos x="184673414" y="18971656"/>
                </a:cxn>
                <a:cxn ang="0">
                  <a:pos x="210421196" y="19987745"/>
                </a:cxn>
                <a:cxn ang="0">
                  <a:pos x="212895360" y="19069064"/>
                </a:cxn>
                <a:cxn ang="0">
                  <a:pos x="212895360" y="19069064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5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8819" y="0"/>
                </a:cxn>
                <a:cxn ang="0">
                  <a:pos x="85661" y="6016"/>
                </a:cxn>
                <a:cxn ang="0">
                  <a:pos x="91898" y="7396"/>
                </a:cxn>
                <a:cxn ang="0">
                  <a:pos x="102081" y="9180"/>
                </a:cxn>
                <a:cxn ang="0">
                  <a:pos x="100730" y="9518"/>
                </a:cxn>
                <a:cxn ang="0">
                  <a:pos x="86868" y="9122"/>
                </a:cxn>
                <a:cxn ang="0">
                  <a:pos x="73680" y="9402"/>
                </a:cxn>
                <a:cxn ang="0">
                  <a:pos x="2664" y="3464"/>
                </a:cxn>
                <a:cxn ang="0">
                  <a:pos x="0" y="1740"/>
                </a:cxn>
                <a:cxn ang="0">
                  <a:pos x="2954" y="367"/>
                </a:cxn>
                <a:cxn ang="0">
                  <a:pos x="8819" y="0"/>
                </a:cxn>
                <a:cxn ang="0">
                  <a:pos x="8819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6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904"/>
                </a:cxn>
                <a:cxn ang="0">
                  <a:pos x="61178" y="8981"/>
                </a:cxn>
                <a:cxn ang="0">
                  <a:pos x="62316" y="6421"/>
                </a:cxn>
                <a:cxn ang="0">
                  <a:pos x="69614" y="5076"/>
                </a:cxn>
                <a:cxn ang="0">
                  <a:pos x="5175" y="0"/>
                </a:cxn>
                <a:cxn ang="0">
                  <a:pos x="0" y="1521"/>
                </a:cxn>
                <a:cxn ang="0">
                  <a:pos x="0" y="3904"/>
                </a:cxn>
                <a:cxn ang="0">
                  <a:pos x="0" y="3904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27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28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6975" y="0"/>
                  </a:cxn>
                  <a:cxn ang="0">
                    <a:pos x="2567" y="852"/>
                  </a:cxn>
                  <a:cxn ang="0">
                    <a:pos x="0" y="2223"/>
                  </a:cxn>
                  <a:cxn ang="0">
                    <a:pos x="5075" y="2055"/>
                  </a:cxn>
                  <a:cxn ang="0">
                    <a:pos x="6538" y="1086"/>
                  </a:cxn>
                  <a:cxn ang="0">
                    <a:pos x="9540" y="344"/>
                  </a:cxn>
                  <a:cxn ang="0">
                    <a:pos x="6975" y="0"/>
                  </a:cxn>
                  <a:cxn ang="0">
                    <a:pos x="6975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29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0206" y="0"/>
                  </a:cxn>
                  <a:cxn ang="0">
                    <a:pos x="4127" y="615"/>
                  </a:cxn>
                  <a:cxn ang="0">
                    <a:pos x="0" y="2457"/>
                  </a:cxn>
                  <a:cxn ang="0">
                    <a:pos x="4401" y="4237"/>
                  </a:cxn>
                  <a:cxn ang="0">
                    <a:pos x="77361" y="10235"/>
                  </a:cxn>
                  <a:cxn ang="0">
                    <a:pos x="93078" y="9862"/>
                  </a:cxn>
                  <a:cxn ang="0">
                    <a:pos x="105814" y="10391"/>
                  </a:cxn>
                  <a:cxn ang="0">
                    <a:pos x="110233" y="9551"/>
                  </a:cxn>
                  <a:cxn ang="0">
                    <a:pos x="98308" y="7837"/>
                  </a:cxn>
                  <a:cxn ang="0">
                    <a:pos x="93463" y="6052"/>
                  </a:cxn>
                  <a:cxn ang="0">
                    <a:pos x="89639" y="6223"/>
                  </a:cxn>
                  <a:cxn ang="0">
                    <a:pos x="94182" y="7837"/>
                  </a:cxn>
                  <a:cxn ang="0">
                    <a:pos x="103291" y="9558"/>
                  </a:cxn>
                  <a:cxn ang="0">
                    <a:pos x="92501" y="9293"/>
                  </a:cxn>
                  <a:cxn ang="0">
                    <a:pos x="79778" y="9601"/>
                  </a:cxn>
                  <a:cxn ang="0">
                    <a:pos x="82133" y="7669"/>
                  </a:cxn>
                  <a:cxn ang="0">
                    <a:pos x="87588" y="6353"/>
                  </a:cxn>
                  <a:cxn ang="0">
                    <a:pos x="81202" y="6517"/>
                  </a:cxn>
                  <a:cxn ang="0">
                    <a:pos x="76251" y="7775"/>
                  </a:cxn>
                  <a:cxn ang="0">
                    <a:pos x="74568" y="9343"/>
                  </a:cxn>
                  <a:cxn ang="0">
                    <a:pos x="7012" y="3659"/>
                  </a:cxn>
                  <a:cxn ang="0">
                    <a:pos x="5221" y="2535"/>
                  </a:cxn>
                  <a:cxn ang="0">
                    <a:pos x="6739" y="1128"/>
                  </a:cxn>
                  <a:cxn ang="0">
                    <a:pos x="14181" y="0"/>
                  </a:cxn>
                  <a:cxn ang="0">
                    <a:pos x="10206" y="0"/>
                  </a:cxn>
                  <a:cxn ang="0">
                    <a:pos x="10206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30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6551" y="0"/>
                  </a:cxn>
                  <a:cxn ang="0">
                    <a:pos x="77869" y="5761"/>
                  </a:cxn>
                  <a:cxn ang="0">
                    <a:pos x="70361" y="5878"/>
                  </a:cxn>
                  <a:cxn ang="0">
                    <a:pos x="0" y="317"/>
                  </a:cxn>
                  <a:cxn ang="0">
                    <a:pos x="6551" y="0"/>
                  </a:cxn>
                  <a:cxn ang="0">
                    <a:pos x="6551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31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7731" y="0"/>
                  </a:cxn>
                  <a:cxn ang="0">
                    <a:pos x="1266" y="1204"/>
                  </a:cxn>
                  <a:cxn ang="0">
                    <a:pos x="0" y="2593"/>
                  </a:cxn>
                  <a:cxn ang="0">
                    <a:pos x="2218" y="3546"/>
                  </a:cxn>
                  <a:cxn ang="0">
                    <a:pos x="6234" y="3781"/>
                  </a:cxn>
                  <a:cxn ang="0">
                    <a:pos x="5061" y="1731"/>
                  </a:cxn>
                  <a:cxn ang="0">
                    <a:pos x="10634" y="198"/>
                  </a:cxn>
                  <a:cxn ang="0">
                    <a:pos x="7731" y="0"/>
                  </a:cxn>
                  <a:cxn ang="0">
                    <a:pos x="7731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32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909" y="411"/>
                  </a:cxn>
                  <a:cxn ang="0">
                    <a:pos x="10123" y="794"/>
                  </a:cxn>
                  <a:cxn ang="0">
                    <a:pos x="20541" y="1642"/>
                  </a:cxn>
                  <a:cxn ang="0">
                    <a:pos x="27896" y="2911"/>
                  </a:cxn>
                  <a:cxn ang="0">
                    <a:pos x="20665" y="2753"/>
                  </a:cxn>
                  <a:cxn ang="0">
                    <a:pos x="8787" y="1749"/>
                  </a:cxn>
                  <a:cxn ang="0">
                    <a:pos x="3162" y="957"/>
                  </a:cxn>
                  <a:cxn ang="0">
                    <a:pos x="6763" y="1950"/>
                  </a:cxn>
                  <a:cxn ang="0">
                    <a:pos x="17238" y="3227"/>
                  </a:cxn>
                  <a:cxn ang="0">
                    <a:pos x="29526" y="3550"/>
                  </a:cxn>
                  <a:cxn ang="0">
                    <a:pos x="30990" y="2680"/>
                  </a:cxn>
                  <a:cxn ang="0">
                    <a:pos x="24978" y="1441"/>
                  </a:cxn>
                  <a:cxn ang="0">
                    <a:pos x="10763" y="207"/>
                  </a:cxn>
                  <a:cxn ang="0">
                    <a:pos x="0" y="0"/>
                  </a:cxn>
                  <a:cxn ang="0">
                    <a:pos x="909" y="411"/>
                  </a:cxn>
                  <a:cxn ang="0">
                    <a:pos x="909" y="411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5133" name="Group 18"/>
          <p:cNvGrpSpPr/>
          <p:nvPr/>
        </p:nvGrpSpPr>
        <p:grpSpPr>
          <a:xfrm>
            <a:off x="7915275" y="3276600"/>
            <a:ext cx="742950" cy="793750"/>
            <a:chOff x="4986" y="2752"/>
            <a:chExt cx="468" cy="667"/>
          </a:xfrm>
        </p:grpSpPr>
        <p:sp>
          <p:nvSpPr>
            <p:cNvPr id="5134" name="Freeform 19"/>
            <p:cNvSpPr/>
            <p:nvPr userDrawn="1"/>
          </p:nvSpPr>
          <p:spPr>
            <a:xfrm rot="7320404">
              <a:off x="4908" y="2935"/>
              <a:ext cx="629" cy="293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44" y="5"/>
                </a:cxn>
                <a:cxn ang="0">
                  <a:pos x="34" y="3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5" y="6"/>
                </a:cxn>
                <a:cxn ang="0">
                  <a:pos x="42" y="6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6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Freeform 20"/>
            <p:cNvSpPr/>
            <p:nvPr userDrawn="1"/>
          </p:nvSpPr>
          <p:spPr>
            <a:xfrm rot="7320404">
              <a:off x="4892" y="2921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Freeform 21"/>
            <p:cNvSpPr/>
            <p:nvPr userDrawn="1"/>
          </p:nvSpPr>
          <p:spPr>
            <a:xfrm rot="7320404">
              <a:off x="4998" y="2912"/>
              <a:ext cx="41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5137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5138" name="Freeform 23"/>
              <p:cNvSpPr/>
              <p:nvPr userDrawn="1"/>
            </p:nvSpPr>
            <p:spPr>
              <a:xfrm rot="7320404">
                <a:off x="4986" y="3189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39" name="Freeform 24"/>
              <p:cNvSpPr/>
              <p:nvPr userDrawn="1"/>
            </p:nvSpPr>
            <p:spPr>
              <a:xfrm rot="7320404">
                <a:off x="4886" y="2929"/>
                <a:ext cx="667" cy="3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0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1" name="Freeform 26"/>
              <p:cNvSpPr/>
              <p:nvPr userDrawn="1"/>
            </p:nvSpPr>
            <p:spPr>
              <a:xfrm rot="7320404">
                <a:off x="5363" y="2871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142" name="Freeform 27"/>
              <p:cNvSpPr/>
              <p:nvPr userDrawn="1"/>
            </p:nvSpPr>
            <p:spPr>
              <a:xfrm rot="7320404">
                <a:off x="5136" y="2998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5143" name="Freeform 28"/>
          <p:cNvSpPr/>
          <p:nvPr/>
        </p:nvSpPr>
        <p:spPr>
          <a:xfrm>
            <a:off x="901700" y="3790950"/>
            <a:ext cx="6807200" cy="54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44" name="Freeform 29"/>
          <p:cNvSpPr/>
          <p:nvPr/>
        </p:nvSpPr>
        <p:spPr>
          <a:xfrm>
            <a:off x="4076700" y="1447800"/>
            <a:ext cx="889000" cy="2857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33476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4107FE-1465-46EC-9CD3-EC2791B16C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组合 511"/>
          <p:cNvGrpSpPr/>
          <p:nvPr userDrawn="1"/>
        </p:nvGrpSpPr>
        <p:grpSpPr>
          <a:xfrm>
            <a:off x="3175" y="174625"/>
            <a:ext cx="568325" cy="519113"/>
            <a:chOff x="0" y="532828"/>
            <a:chExt cx="759125" cy="568897"/>
          </a:xfrm>
        </p:grpSpPr>
        <p:sp>
          <p:nvSpPr>
            <p:cNvPr id="260" name="矩形 512"/>
            <p:cNvSpPr/>
            <p:nvPr/>
          </p:nvSpPr>
          <p:spPr>
            <a:xfrm>
              <a:off x="0" y="532828"/>
              <a:ext cx="239613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1" name="矩形 513"/>
            <p:cNvSpPr/>
            <p:nvPr/>
          </p:nvSpPr>
          <p:spPr>
            <a:xfrm>
              <a:off x="341395" y="532828"/>
              <a:ext cx="108143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2" name="矩形 514"/>
            <p:cNvSpPr/>
            <p:nvPr/>
          </p:nvSpPr>
          <p:spPr>
            <a:xfrm>
              <a:off x="551320" y="532828"/>
              <a:ext cx="67855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3" name="矩形 515"/>
            <p:cNvSpPr/>
            <p:nvPr/>
          </p:nvSpPr>
          <p:spPr>
            <a:xfrm>
              <a:off x="720957" y="532828"/>
              <a:ext cx="38168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199" name="组合 516"/>
          <p:cNvGrpSpPr/>
          <p:nvPr userDrawn="1"/>
        </p:nvGrpSpPr>
        <p:grpSpPr>
          <a:xfrm>
            <a:off x="3175" y="692150"/>
            <a:ext cx="9137650" cy="34925"/>
            <a:chOff x="0" y="532828"/>
            <a:chExt cx="759125" cy="568897"/>
          </a:xfrm>
        </p:grpSpPr>
        <p:sp>
          <p:nvSpPr>
            <p:cNvPr id="265" name="矩形 517"/>
            <p:cNvSpPr/>
            <p:nvPr/>
          </p:nvSpPr>
          <p:spPr>
            <a:xfrm>
              <a:off x="0" y="532828"/>
              <a:ext cx="238842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6" name="矩形 518"/>
            <p:cNvSpPr/>
            <p:nvPr/>
          </p:nvSpPr>
          <p:spPr>
            <a:xfrm>
              <a:off x="238842" y="532828"/>
              <a:ext cx="2098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7" name="矩形 519"/>
            <p:cNvSpPr/>
            <p:nvPr/>
          </p:nvSpPr>
          <p:spPr>
            <a:xfrm>
              <a:off x="448670" y="532828"/>
              <a:ext cx="169999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8" name="矩形 520"/>
            <p:cNvSpPr/>
            <p:nvPr/>
          </p:nvSpPr>
          <p:spPr>
            <a:xfrm>
              <a:off x="616822" y="532828"/>
              <a:ext cx="142303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8204" name="Group 3"/>
          <p:cNvGrpSpPr/>
          <p:nvPr userDrawn="1"/>
        </p:nvGrpSpPr>
        <p:grpSpPr>
          <a:xfrm rot="-10800000" flipV="1">
            <a:off x="1711325" y="4670425"/>
            <a:ext cx="309563" cy="1363663"/>
            <a:chOff x="4980416" y="5037518"/>
            <a:chExt cx="412706" cy="1820482"/>
          </a:xfrm>
        </p:grpSpPr>
        <p:sp>
          <p:nvSpPr>
            <p:cNvPr id="8205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6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7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9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0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1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2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3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4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5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16" name="Group 4"/>
          <p:cNvGrpSpPr/>
          <p:nvPr userDrawn="1"/>
        </p:nvGrpSpPr>
        <p:grpSpPr>
          <a:xfrm rot="-10800000" flipV="1">
            <a:off x="1320800" y="4670425"/>
            <a:ext cx="307975" cy="1125538"/>
            <a:chOff x="5502862" y="5355294"/>
            <a:chExt cx="412706" cy="1502706"/>
          </a:xfrm>
        </p:grpSpPr>
        <p:sp>
          <p:nvSpPr>
            <p:cNvPr id="8217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8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9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0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1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2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3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4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5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6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7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28" name="Group 7"/>
          <p:cNvGrpSpPr/>
          <p:nvPr userDrawn="1"/>
        </p:nvGrpSpPr>
        <p:grpSpPr>
          <a:xfrm rot="-10800000" flipV="1">
            <a:off x="231775" y="4670425"/>
            <a:ext cx="304800" cy="1125538"/>
            <a:chOff x="6959786" y="5355294"/>
            <a:chExt cx="407320" cy="1502706"/>
          </a:xfrm>
        </p:grpSpPr>
        <p:sp>
          <p:nvSpPr>
            <p:cNvPr id="8229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0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1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2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3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4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5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6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7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8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9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40" name="Group 5"/>
          <p:cNvGrpSpPr/>
          <p:nvPr userDrawn="1"/>
        </p:nvGrpSpPr>
        <p:grpSpPr>
          <a:xfrm rot="-10800000" flipV="1">
            <a:off x="947738" y="4670425"/>
            <a:ext cx="303212" cy="1939925"/>
            <a:chOff x="6007804" y="4266641"/>
            <a:chExt cx="403952" cy="2588666"/>
          </a:xfrm>
        </p:grpSpPr>
        <p:sp>
          <p:nvSpPr>
            <p:cNvPr id="8241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2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3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4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5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6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7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8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49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0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1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52" name="Group 6"/>
          <p:cNvGrpSpPr/>
          <p:nvPr userDrawn="1"/>
        </p:nvGrpSpPr>
        <p:grpSpPr>
          <a:xfrm rot="-10800000" flipV="1">
            <a:off x="588963" y="4670425"/>
            <a:ext cx="307975" cy="2355850"/>
            <a:chOff x="6480429" y="3713225"/>
            <a:chExt cx="409339" cy="3142082"/>
          </a:xfrm>
        </p:grpSpPr>
        <p:sp>
          <p:nvSpPr>
            <p:cNvPr id="8253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4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5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6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7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8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59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0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1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2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3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64" name="Group 3"/>
          <p:cNvGrpSpPr/>
          <p:nvPr userDrawn="1"/>
        </p:nvGrpSpPr>
        <p:grpSpPr>
          <a:xfrm rot="-10800000" flipV="1">
            <a:off x="3433763" y="4670425"/>
            <a:ext cx="309562" cy="1363663"/>
            <a:chOff x="4980416" y="5037518"/>
            <a:chExt cx="412706" cy="1820482"/>
          </a:xfrm>
        </p:grpSpPr>
        <p:sp>
          <p:nvSpPr>
            <p:cNvPr id="8265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6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7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8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69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0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1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2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3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4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5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76" name="Group 4"/>
          <p:cNvGrpSpPr/>
          <p:nvPr userDrawn="1"/>
        </p:nvGrpSpPr>
        <p:grpSpPr>
          <a:xfrm rot="-10800000" flipV="1">
            <a:off x="2994025" y="4670425"/>
            <a:ext cx="309563" cy="1125538"/>
            <a:chOff x="5502862" y="5355294"/>
            <a:chExt cx="412706" cy="1502706"/>
          </a:xfrm>
        </p:grpSpPr>
        <p:sp>
          <p:nvSpPr>
            <p:cNvPr id="8277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8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79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0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1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2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3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4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5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6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87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288" name="Group 7"/>
          <p:cNvGrpSpPr/>
          <p:nvPr userDrawn="1"/>
        </p:nvGrpSpPr>
        <p:grpSpPr>
          <a:xfrm rot="-10800000" flipV="1">
            <a:off x="2103438" y="4670425"/>
            <a:ext cx="304800" cy="1125538"/>
            <a:chOff x="6959786" y="5355294"/>
            <a:chExt cx="407320" cy="1502706"/>
          </a:xfrm>
        </p:grpSpPr>
        <p:sp>
          <p:nvSpPr>
            <p:cNvPr id="8289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0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1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2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3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4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5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6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7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8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99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00" name="Group 5"/>
          <p:cNvGrpSpPr/>
          <p:nvPr userDrawn="1"/>
        </p:nvGrpSpPr>
        <p:grpSpPr>
          <a:xfrm rot="-10800000" flipV="1">
            <a:off x="2525713" y="4670425"/>
            <a:ext cx="303212" cy="1624013"/>
            <a:chOff x="6007804" y="4266641"/>
            <a:chExt cx="403952" cy="2588666"/>
          </a:xfrm>
        </p:grpSpPr>
        <p:sp>
          <p:nvSpPr>
            <p:cNvPr id="8301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2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3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4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5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6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7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8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09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0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1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12" name="Group 6"/>
          <p:cNvGrpSpPr/>
          <p:nvPr userDrawn="1"/>
        </p:nvGrpSpPr>
        <p:grpSpPr>
          <a:xfrm rot="-10800000" flipV="1">
            <a:off x="8602663" y="4670425"/>
            <a:ext cx="307975" cy="2355850"/>
            <a:chOff x="6480429" y="3713225"/>
            <a:chExt cx="409339" cy="3142082"/>
          </a:xfrm>
        </p:grpSpPr>
        <p:sp>
          <p:nvSpPr>
            <p:cNvPr id="8313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4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5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6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7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8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19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0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1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2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3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24" name="Group 5"/>
          <p:cNvGrpSpPr/>
          <p:nvPr userDrawn="1"/>
        </p:nvGrpSpPr>
        <p:grpSpPr>
          <a:xfrm rot="-10800000" flipV="1">
            <a:off x="3843338" y="4670425"/>
            <a:ext cx="303212" cy="1624013"/>
            <a:chOff x="6007804" y="4266641"/>
            <a:chExt cx="403952" cy="2588666"/>
          </a:xfrm>
        </p:grpSpPr>
        <p:sp>
          <p:nvSpPr>
            <p:cNvPr id="8325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6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7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8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29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0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1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2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3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4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5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36" name="Group 3"/>
          <p:cNvGrpSpPr/>
          <p:nvPr userDrawn="1"/>
        </p:nvGrpSpPr>
        <p:grpSpPr>
          <a:xfrm rot="-10800000" flipV="1">
            <a:off x="6454775" y="4670425"/>
            <a:ext cx="309563" cy="1363663"/>
            <a:chOff x="4980416" y="5037518"/>
            <a:chExt cx="412706" cy="1820482"/>
          </a:xfrm>
        </p:grpSpPr>
        <p:sp>
          <p:nvSpPr>
            <p:cNvPr id="8337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8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39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0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1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2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3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4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5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6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47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48" name="Group 4"/>
          <p:cNvGrpSpPr/>
          <p:nvPr userDrawn="1"/>
        </p:nvGrpSpPr>
        <p:grpSpPr>
          <a:xfrm rot="-10800000" flipV="1">
            <a:off x="6062663" y="4670425"/>
            <a:ext cx="309562" cy="1119188"/>
            <a:chOff x="5502862" y="5355294"/>
            <a:chExt cx="412706" cy="1502706"/>
          </a:xfrm>
        </p:grpSpPr>
        <p:sp>
          <p:nvSpPr>
            <p:cNvPr id="8349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0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1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2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3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4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5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6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7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8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59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60" name="Group 3"/>
          <p:cNvGrpSpPr/>
          <p:nvPr userDrawn="1"/>
        </p:nvGrpSpPr>
        <p:grpSpPr>
          <a:xfrm rot="-10800000" flipV="1">
            <a:off x="8177213" y="4670425"/>
            <a:ext cx="309562" cy="1122363"/>
            <a:chOff x="4980416" y="5037518"/>
            <a:chExt cx="412706" cy="1820482"/>
          </a:xfrm>
        </p:grpSpPr>
        <p:sp>
          <p:nvSpPr>
            <p:cNvPr id="8361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2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3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4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5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6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7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8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69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0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1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72" name="Group 4"/>
          <p:cNvGrpSpPr/>
          <p:nvPr userDrawn="1"/>
        </p:nvGrpSpPr>
        <p:grpSpPr>
          <a:xfrm rot="-10800000" flipV="1">
            <a:off x="7735888" y="4670425"/>
            <a:ext cx="309562" cy="973138"/>
            <a:chOff x="5502862" y="5355294"/>
            <a:chExt cx="412706" cy="1502706"/>
          </a:xfrm>
        </p:grpSpPr>
        <p:sp>
          <p:nvSpPr>
            <p:cNvPr id="8373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4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5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6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7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8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79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0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1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2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3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84" name="Group 7"/>
          <p:cNvGrpSpPr/>
          <p:nvPr userDrawn="1"/>
        </p:nvGrpSpPr>
        <p:grpSpPr>
          <a:xfrm rot="-10800000" flipV="1">
            <a:off x="6845300" y="4670425"/>
            <a:ext cx="306388" cy="969963"/>
            <a:chOff x="6959786" y="5355294"/>
            <a:chExt cx="407320" cy="1502706"/>
          </a:xfrm>
        </p:grpSpPr>
        <p:sp>
          <p:nvSpPr>
            <p:cNvPr id="8385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6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7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8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89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0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1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2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3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4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5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396" name="Group 5"/>
          <p:cNvGrpSpPr/>
          <p:nvPr userDrawn="1"/>
        </p:nvGrpSpPr>
        <p:grpSpPr>
          <a:xfrm rot="-10800000" flipV="1">
            <a:off x="7269163" y="4670425"/>
            <a:ext cx="303212" cy="1579563"/>
            <a:chOff x="6007804" y="4266641"/>
            <a:chExt cx="403952" cy="2588666"/>
          </a:xfrm>
        </p:grpSpPr>
        <p:sp>
          <p:nvSpPr>
            <p:cNvPr id="8397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8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399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0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1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2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3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4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5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6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07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408" name="Group 6"/>
          <p:cNvGrpSpPr/>
          <p:nvPr userDrawn="1"/>
        </p:nvGrpSpPr>
        <p:grpSpPr>
          <a:xfrm rot="-10800000" flipV="1">
            <a:off x="5600700" y="4670425"/>
            <a:ext cx="307975" cy="1808163"/>
            <a:chOff x="6480429" y="3713225"/>
            <a:chExt cx="409339" cy="3142082"/>
          </a:xfrm>
        </p:grpSpPr>
        <p:sp>
          <p:nvSpPr>
            <p:cNvPr id="8409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0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1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2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3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4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5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6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7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8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19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420" name="Group 4"/>
          <p:cNvGrpSpPr/>
          <p:nvPr userDrawn="1"/>
        </p:nvGrpSpPr>
        <p:grpSpPr>
          <a:xfrm rot="-10800000" flipV="1">
            <a:off x="5149850" y="4670425"/>
            <a:ext cx="309563" cy="1125538"/>
            <a:chOff x="5502862" y="5355294"/>
            <a:chExt cx="412706" cy="1502706"/>
          </a:xfrm>
        </p:grpSpPr>
        <p:sp>
          <p:nvSpPr>
            <p:cNvPr id="8421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2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3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4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5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6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7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8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29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0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1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432" name="Group 7"/>
          <p:cNvGrpSpPr/>
          <p:nvPr userDrawn="1"/>
        </p:nvGrpSpPr>
        <p:grpSpPr>
          <a:xfrm rot="-10800000" flipV="1">
            <a:off x="4265613" y="4670425"/>
            <a:ext cx="304800" cy="973138"/>
            <a:chOff x="6959786" y="5355294"/>
            <a:chExt cx="407320" cy="1502706"/>
          </a:xfrm>
        </p:grpSpPr>
        <p:sp>
          <p:nvSpPr>
            <p:cNvPr id="8433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4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5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6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7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8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39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0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1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2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3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8444" name="Group 5"/>
          <p:cNvGrpSpPr/>
          <p:nvPr userDrawn="1"/>
        </p:nvGrpSpPr>
        <p:grpSpPr>
          <a:xfrm rot="-10800000" flipV="1">
            <a:off x="4687888" y="4670425"/>
            <a:ext cx="303212" cy="1624013"/>
            <a:chOff x="6007804" y="4266641"/>
            <a:chExt cx="403952" cy="2588666"/>
          </a:xfrm>
        </p:grpSpPr>
        <p:sp>
          <p:nvSpPr>
            <p:cNvPr id="8445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6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7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8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49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0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1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2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3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4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455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endParaRPr lang="zh-CN" altLang="en-US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8"/>
          <p:cNvSpPr/>
          <p:nvPr/>
        </p:nvSpPr>
        <p:spPr>
          <a:xfrm>
            <a:off x="6242050" y="4570413"/>
            <a:ext cx="581025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优秀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www.1ppt.com/excel/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资料下载：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范文下载：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试卷下载：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www.1ppt.com/shiti/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教案下载：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www.1ppt.com/jiaoan/  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endParaRPr lang="zh-CN" altLang="en-US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4117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92" y="1200153"/>
            <a:ext cx="5411787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6845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05980"/>
            <a:ext cx="8080375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/>
        </p:nvSpPr>
        <p:spPr>
          <a:xfrm>
            <a:off x="0" y="0"/>
            <a:ext cx="9144000" cy="4318000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0" y="2513013"/>
            <a:ext cx="9144000" cy="1728788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17412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88" y="2757488"/>
            <a:ext cx="10255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6925" y="2181225"/>
            <a:ext cx="1825625" cy="109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9"/>
          <p:cNvSpPr/>
          <p:nvPr/>
        </p:nvSpPr>
        <p:spPr>
          <a:xfrm>
            <a:off x="0" y="4241800"/>
            <a:ext cx="9144000" cy="901700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0" y="4029075"/>
            <a:ext cx="9144000" cy="40005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17416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44650" y="165100"/>
            <a:ext cx="5794375" cy="452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6063" y="4241800"/>
            <a:ext cx="2795587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7750" y="4241800"/>
            <a:ext cx="2795588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338" y="336550"/>
            <a:ext cx="1998662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图片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54563" y="4032250"/>
            <a:ext cx="1484312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图片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97713" y="3486150"/>
            <a:ext cx="700087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图片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0288" y="3392488"/>
            <a:ext cx="1150937" cy="163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组合 511"/>
          <p:cNvGrpSpPr/>
          <p:nvPr userDrawn="1"/>
        </p:nvGrpSpPr>
        <p:grpSpPr>
          <a:xfrm>
            <a:off x="3175" y="174625"/>
            <a:ext cx="568325" cy="519113"/>
            <a:chOff x="0" y="532828"/>
            <a:chExt cx="759125" cy="568897"/>
          </a:xfrm>
        </p:grpSpPr>
        <p:sp>
          <p:nvSpPr>
            <p:cNvPr id="260" name="矩形 512"/>
            <p:cNvSpPr/>
            <p:nvPr/>
          </p:nvSpPr>
          <p:spPr>
            <a:xfrm>
              <a:off x="0" y="532828"/>
              <a:ext cx="239613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1" name="矩形 513"/>
            <p:cNvSpPr/>
            <p:nvPr/>
          </p:nvSpPr>
          <p:spPr>
            <a:xfrm>
              <a:off x="341395" y="532828"/>
              <a:ext cx="108143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2" name="矩形 514"/>
            <p:cNvSpPr/>
            <p:nvPr/>
          </p:nvSpPr>
          <p:spPr>
            <a:xfrm>
              <a:off x="551320" y="532828"/>
              <a:ext cx="67855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3" name="矩形 515"/>
            <p:cNvSpPr/>
            <p:nvPr/>
          </p:nvSpPr>
          <p:spPr>
            <a:xfrm>
              <a:off x="720957" y="532828"/>
              <a:ext cx="38168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0487" name="组合 516"/>
          <p:cNvGrpSpPr/>
          <p:nvPr userDrawn="1"/>
        </p:nvGrpSpPr>
        <p:grpSpPr>
          <a:xfrm>
            <a:off x="3175" y="692150"/>
            <a:ext cx="9137650" cy="34925"/>
            <a:chOff x="0" y="532828"/>
            <a:chExt cx="759125" cy="568897"/>
          </a:xfrm>
        </p:grpSpPr>
        <p:sp>
          <p:nvSpPr>
            <p:cNvPr id="265" name="矩形 517"/>
            <p:cNvSpPr/>
            <p:nvPr/>
          </p:nvSpPr>
          <p:spPr>
            <a:xfrm>
              <a:off x="0" y="532828"/>
              <a:ext cx="238842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6" name="矩形 518"/>
            <p:cNvSpPr/>
            <p:nvPr/>
          </p:nvSpPr>
          <p:spPr>
            <a:xfrm>
              <a:off x="238842" y="532828"/>
              <a:ext cx="2098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7" name="矩形 519"/>
            <p:cNvSpPr/>
            <p:nvPr/>
          </p:nvSpPr>
          <p:spPr>
            <a:xfrm>
              <a:off x="448670" y="532828"/>
              <a:ext cx="169999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68" name="矩形 520"/>
            <p:cNvSpPr/>
            <p:nvPr/>
          </p:nvSpPr>
          <p:spPr>
            <a:xfrm>
              <a:off x="616822" y="532828"/>
              <a:ext cx="142303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sng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sng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fontAlgn="base" hangingPunct="1">
                <a:buNone/>
              </a:pPr>
              <a:endParaRPr lang="zh-CN" altLang="en-US" u="none" strike="noStrike" noProof="1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20492" name="Group 3"/>
          <p:cNvGrpSpPr/>
          <p:nvPr userDrawn="1"/>
        </p:nvGrpSpPr>
        <p:grpSpPr>
          <a:xfrm rot="-10800000" flipV="1">
            <a:off x="1711325" y="4670425"/>
            <a:ext cx="309563" cy="1363663"/>
            <a:chOff x="4980416" y="5037518"/>
            <a:chExt cx="412706" cy="1820482"/>
          </a:xfrm>
        </p:grpSpPr>
        <p:sp>
          <p:nvSpPr>
            <p:cNvPr id="20493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4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5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6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7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8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499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0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1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2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3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04" name="Group 4"/>
          <p:cNvGrpSpPr/>
          <p:nvPr userDrawn="1"/>
        </p:nvGrpSpPr>
        <p:grpSpPr>
          <a:xfrm rot="-10800000" flipV="1">
            <a:off x="1320800" y="4670425"/>
            <a:ext cx="307975" cy="1125538"/>
            <a:chOff x="5502862" y="5355294"/>
            <a:chExt cx="412706" cy="1502706"/>
          </a:xfrm>
        </p:grpSpPr>
        <p:sp>
          <p:nvSpPr>
            <p:cNvPr id="20505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6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7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8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09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0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1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2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3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4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5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16" name="Group 7"/>
          <p:cNvGrpSpPr/>
          <p:nvPr userDrawn="1"/>
        </p:nvGrpSpPr>
        <p:grpSpPr>
          <a:xfrm rot="-10800000" flipV="1">
            <a:off x="231775" y="4670425"/>
            <a:ext cx="304800" cy="1125538"/>
            <a:chOff x="6959786" y="5355294"/>
            <a:chExt cx="407320" cy="1502706"/>
          </a:xfrm>
        </p:grpSpPr>
        <p:sp>
          <p:nvSpPr>
            <p:cNvPr id="20517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8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19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0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1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2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3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4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5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6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7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28" name="Group 5"/>
          <p:cNvGrpSpPr/>
          <p:nvPr userDrawn="1"/>
        </p:nvGrpSpPr>
        <p:grpSpPr>
          <a:xfrm rot="-10800000" flipV="1">
            <a:off x="947738" y="4670425"/>
            <a:ext cx="303212" cy="1939925"/>
            <a:chOff x="6007804" y="4266641"/>
            <a:chExt cx="403952" cy="2588666"/>
          </a:xfrm>
        </p:grpSpPr>
        <p:sp>
          <p:nvSpPr>
            <p:cNvPr id="20529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0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1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2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3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4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5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6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7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8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9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40" name="Group 6"/>
          <p:cNvGrpSpPr/>
          <p:nvPr userDrawn="1"/>
        </p:nvGrpSpPr>
        <p:grpSpPr>
          <a:xfrm rot="-10800000" flipV="1">
            <a:off x="588963" y="4670425"/>
            <a:ext cx="307975" cy="2355850"/>
            <a:chOff x="6480429" y="3713225"/>
            <a:chExt cx="409339" cy="3142082"/>
          </a:xfrm>
        </p:grpSpPr>
        <p:sp>
          <p:nvSpPr>
            <p:cNvPr id="20541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2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3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4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5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6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7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8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49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0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1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52" name="Group 3"/>
          <p:cNvGrpSpPr/>
          <p:nvPr userDrawn="1"/>
        </p:nvGrpSpPr>
        <p:grpSpPr>
          <a:xfrm rot="-10800000" flipV="1">
            <a:off x="3433763" y="4670425"/>
            <a:ext cx="309562" cy="1363663"/>
            <a:chOff x="4980416" y="5037518"/>
            <a:chExt cx="412706" cy="1820482"/>
          </a:xfrm>
        </p:grpSpPr>
        <p:sp>
          <p:nvSpPr>
            <p:cNvPr id="20553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4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5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6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7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8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59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0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1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2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3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64" name="Group 4"/>
          <p:cNvGrpSpPr/>
          <p:nvPr userDrawn="1"/>
        </p:nvGrpSpPr>
        <p:grpSpPr>
          <a:xfrm rot="-10800000" flipV="1">
            <a:off x="2994025" y="4670425"/>
            <a:ext cx="309563" cy="1125538"/>
            <a:chOff x="5502862" y="5355294"/>
            <a:chExt cx="412706" cy="1502706"/>
          </a:xfrm>
        </p:grpSpPr>
        <p:sp>
          <p:nvSpPr>
            <p:cNvPr id="20565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6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7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8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69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0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1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2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3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4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5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76" name="Group 7"/>
          <p:cNvGrpSpPr/>
          <p:nvPr userDrawn="1"/>
        </p:nvGrpSpPr>
        <p:grpSpPr>
          <a:xfrm rot="-10800000" flipV="1">
            <a:off x="2103438" y="4670425"/>
            <a:ext cx="304800" cy="1125538"/>
            <a:chOff x="6959786" y="5355294"/>
            <a:chExt cx="407320" cy="1502706"/>
          </a:xfrm>
        </p:grpSpPr>
        <p:sp>
          <p:nvSpPr>
            <p:cNvPr id="20577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8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79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0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1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2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3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4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5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6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7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588" name="Group 5"/>
          <p:cNvGrpSpPr/>
          <p:nvPr userDrawn="1"/>
        </p:nvGrpSpPr>
        <p:grpSpPr>
          <a:xfrm rot="-10800000" flipV="1">
            <a:off x="2525713" y="4670425"/>
            <a:ext cx="303212" cy="1624013"/>
            <a:chOff x="6007804" y="4266641"/>
            <a:chExt cx="403952" cy="2588666"/>
          </a:xfrm>
        </p:grpSpPr>
        <p:sp>
          <p:nvSpPr>
            <p:cNvPr id="20589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0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1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2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3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4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5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6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7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8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9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00" name="Group 6"/>
          <p:cNvGrpSpPr/>
          <p:nvPr userDrawn="1"/>
        </p:nvGrpSpPr>
        <p:grpSpPr>
          <a:xfrm rot="-10800000" flipV="1">
            <a:off x="8602663" y="4670425"/>
            <a:ext cx="307975" cy="2355850"/>
            <a:chOff x="6480429" y="3713225"/>
            <a:chExt cx="409339" cy="3142082"/>
          </a:xfrm>
        </p:grpSpPr>
        <p:sp>
          <p:nvSpPr>
            <p:cNvPr id="20601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2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3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4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5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6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7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8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9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0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1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12" name="Group 5"/>
          <p:cNvGrpSpPr/>
          <p:nvPr userDrawn="1"/>
        </p:nvGrpSpPr>
        <p:grpSpPr>
          <a:xfrm rot="-10800000" flipV="1">
            <a:off x="3843338" y="4670425"/>
            <a:ext cx="303212" cy="1624013"/>
            <a:chOff x="6007804" y="4266641"/>
            <a:chExt cx="403952" cy="2588666"/>
          </a:xfrm>
        </p:grpSpPr>
        <p:sp>
          <p:nvSpPr>
            <p:cNvPr id="20613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4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5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6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7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8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19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0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1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2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3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24" name="Group 3"/>
          <p:cNvGrpSpPr/>
          <p:nvPr userDrawn="1"/>
        </p:nvGrpSpPr>
        <p:grpSpPr>
          <a:xfrm rot="-10800000" flipV="1">
            <a:off x="6454775" y="4670425"/>
            <a:ext cx="309563" cy="1363663"/>
            <a:chOff x="4980416" y="5037518"/>
            <a:chExt cx="412706" cy="1820482"/>
          </a:xfrm>
        </p:grpSpPr>
        <p:sp>
          <p:nvSpPr>
            <p:cNvPr id="20625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6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7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8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29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0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1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2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3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4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5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36" name="Group 4"/>
          <p:cNvGrpSpPr/>
          <p:nvPr userDrawn="1"/>
        </p:nvGrpSpPr>
        <p:grpSpPr>
          <a:xfrm rot="-10800000" flipV="1">
            <a:off x="6062663" y="4670425"/>
            <a:ext cx="309562" cy="1119188"/>
            <a:chOff x="5502862" y="5355294"/>
            <a:chExt cx="412706" cy="1502706"/>
          </a:xfrm>
        </p:grpSpPr>
        <p:sp>
          <p:nvSpPr>
            <p:cNvPr id="20637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8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9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0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1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2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3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4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5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6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7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48" name="Group 3"/>
          <p:cNvGrpSpPr/>
          <p:nvPr userDrawn="1"/>
        </p:nvGrpSpPr>
        <p:grpSpPr>
          <a:xfrm rot="-10800000" flipV="1">
            <a:off x="8177213" y="4670425"/>
            <a:ext cx="309562" cy="1122363"/>
            <a:chOff x="4980416" y="5037518"/>
            <a:chExt cx="412706" cy="1820482"/>
          </a:xfrm>
        </p:grpSpPr>
        <p:sp>
          <p:nvSpPr>
            <p:cNvPr id="20649" name="Freeform 11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0" name="Freeform 12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1" name="Freeform 1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2" name="Freeform 14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3" name="Freeform 15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4" name="Freeform 16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FFFF9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5" name="Freeform 35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6" name="Freeform 36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7" name="Freeform 37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8" name="Freeform 38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9" name="Freeform 39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60" name="Group 4"/>
          <p:cNvGrpSpPr/>
          <p:nvPr userDrawn="1"/>
        </p:nvGrpSpPr>
        <p:grpSpPr>
          <a:xfrm rot="-10800000" flipV="1">
            <a:off x="7735888" y="4670425"/>
            <a:ext cx="309562" cy="973138"/>
            <a:chOff x="5502862" y="5355294"/>
            <a:chExt cx="412706" cy="1502706"/>
          </a:xfrm>
        </p:grpSpPr>
        <p:sp>
          <p:nvSpPr>
            <p:cNvPr id="20661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2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3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4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5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6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7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8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69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0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1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72" name="Group 7"/>
          <p:cNvGrpSpPr/>
          <p:nvPr userDrawn="1"/>
        </p:nvGrpSpPr>
        <p:grpSpPr>
          <a:xfrm rot="-10800000" flipV="1">
            <a:off x="6845300" y="4670425"/>
            <a:ext cx="306388" cy="969963"/>
            <a:chOff x="6959786" y="5355294"/>
            <a:chExt cx="407320" cy="1502706"/>
          </a:xfrm>
        </p:grpSpPr>
        <p:sp>
          <p:nvSpPr>
            <p:cNvPr id="20673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4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5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6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7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8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79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0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1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2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3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84" name="Group 5"/>
          <p:cNvGrpSpPr/>
          <p:nvPr userDrawn="1"/>
        </p:nvGrpSpPr>
        <p:grpSpPr>
          <a:xfrm rot="-10800000" flipV="1">
            <a:off x="7269163" y="4670425"/>
            <a:ext cx="303212" cy="1579563"/>
            <a:chOff x="6007804" y="4266641"/>
            <a:chExt cx="403952" cy="2588666"/>
          </a:xfrm>
        </p:grpSpPr>
        <p:sp>
          <p:nvSpPr>
            <p:cNvPr id="20685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6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7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8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89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0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1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2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3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4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5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696" name="Group 6"/>
          <p:cNvGrpSpPr/>
          <p:nvPr userDrawn="1"/>
        </p:nvGrpSpPr>
        <p:grpSpPr>
          <a:xfrm rot="-10800000" flipV="1">
            <a:off x="5600700" y="4670425"/>
            <a:ext cx="307975" cy="1808163"/>
            <a:chOff x="6480429" y="3713225"/>
            <a:chExt cx="409339" cy="3142082"/>
          </a:xfrm>
        </p:grpSpPr>
        <p:sp>
          <p:nvSpPr>
            <p:cNvPr id="20697" name="Freeform 5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8" name="Freeform 6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99" name="Freeform 7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0" name="Freeform 8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1" name="Freeform 9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2" name="Freeform 10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E87A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3" name="Freeform 55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4" name="Freeform 56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5" name="Freeform 57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6" name="Freeform 58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07" name="Freeform 59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708" name="Group 4"/>
          <p:cNvGrpSpPr/>
          <p:nvPr userDrawn="1"/>
        </p:nvGrpSpPr>
        <p:grpSpPr>
          <a:xfrm rot="-10800000" flipV="1">
            <a:off x="5149850" y="4670425"/>
            <a:ext cx="309563" cy="1125538"/>
            <a:chOff x="5502862" y="5355294"/>
            <a:chExt cx="412706" cy="1502706"/>
          </a:xfrm>
        </p:grpSpPr>
        <p:sp>
          <p:nvSpPr>
            <p:cNvPr id="20709" name="Freeform 2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0" name="Freeform 24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1" name="Freeform 25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2" name="Freeform 26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3" name="Freeform 27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4" name="Freeform 28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6DB7C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5" name="Freeform 40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6" name="Freeform 41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7" name="Freeform 42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8" name="Freeform 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19" name="Freeform 44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720" name="Group 7"/>
          <p:cNvGrpSpPr/>
          <p:nvPr userDrawn="1"/>
        </p:nvGrpSpPr>
        <p:grpSpPr>
          <a:xfrm rot="-10800000" flipV="1">
            <a:off x="4265613" y="4670425"/>
            <a:ext cx="304800" cy="973138"/>
            <a:chOff x="6959786" y="5355294"/>
            <a:chExt cx="407320" cy="1502706"/>
          </a:xfrm>
        </p:grpSpPr>
        <p:sp>
          <p:nvSpPr>
            <p:cNvPr id="20721" name="Freeform 17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2" name="Freeform 18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3" name="Freeform 19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4" name="Freeform 20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5" name="Freeform 21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6" name="Freeform 22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7" name="Freeform 45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8" name="Freeform 46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29" name="Freeform 47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0" name="Freeform 48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1" name="Freeform 49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0732" name="Group 5"/>
          <p:cNvGrpSpPr/>
          <p:nvPr userDrawn="1"/>
        </p:nvGrpSpPr>
        <p:grpSpPr>
          <a:xfrm rot="-10800000" flipV="1">
            <a:off x="4687888" y="4670425"/>
            <a:ext cx="303212" cy="1624013"/>
            <a:chOff x="6007804" y="4266641"/>
            <a:chExt cx="403952" cy="2588666"/>
          </a:xfrm>
        </p:grpSpPr>
        <p:sp>
          <p:nvSpPr>
            <p:cNvPr id="20733" name="Freeform 29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4" name="Freeform 30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5" name="Freeform 31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6" name="Freeform 32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7" name="Freeform 3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8" name="Freeform 34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47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39" name="Freeform 50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40" name="Freeform 51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41" name="Freeform 52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42" name="Freeform 5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743" name="Freeform 54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endParaRPr lang="zh-CN" altLang="en-US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8"/>
          <p:cNvSpPr/>
          <p:nvPr/>
        </p:nvSpPr>
        <p:spPr>
          <a:xfrm>
            <a:off x="6242050" y="4570413"/>
            <a:ext cx="581025" cy="352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优秀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www.1ppt.com/excel/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资料下载：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范文下载：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试卷下载：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www.1ppt.com/shiti/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教案下载：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www.1ppt.com/jiaoan/        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zh-CN" altLang="en-US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  <a:endParaRPr lang="en-US" altLang="zh-CN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0" eaLnBrk="1" hangingPunct="1"/>
            <a:r>
              <a:rPr lang="en-US" altLang="zh-CN" sz="100" u="none" dirty="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endParaRPr lang="zh-CN" altLang="en-US" sz="100" u="none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4117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92" y="1200153"/>
            <a:ext cx="5411787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6845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05980"/>
            <a:ext cx="8080375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/>
        </p:nvSpPr>
        <p:spPr>
          <a:xfrm>
            <a:off x="0" y="0"/>
            <a:ext cx="9144000" cy="4318000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0" y="2513013"/>
            <a:ext cx="9144000" cy="1728788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9700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88" y="2757488"/>
            <a:ext cx="10255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6925" y="2181225"/>
            <a:ext cx="1825625" cy="109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9"/>
          <p:cNvSpPr/>
          <p:nvPr/>
        </p:nvSpPr>
        <p:spPr>
          <a:xfrm>
            <a:off x="0" y="4241800"/>
            <a:ext cx="9144000" cy="901700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0" y="4029075"/>
            <a:ext cx="9144000" cy="40005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>
              <a:buNone/>
            </a:pPr>
            <a:endParaRPr lang="zh-CN" altLang="en-US" u="none" strike="noStrike" noProof="1" dirty="0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9704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44650" y="165100"/>
            <a:ext cx="5794375" cy="452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6063" y="4241800"/>
            <a:ext cx="2795587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7750" y="4241800"/>
            <a:ext cx="2795588" cy="53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338" y="336550"/>
            <a:ext cx="1998662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图片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54563" y="4032250"/>
            <a:ext cx="1484312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图片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97713" y="3486150"/>
            <a:ext cx="700087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图片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0288" y="3392488"/>
            <a:ext cx="1150937" cy="163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 eaLnBrk="1" fontAlgn="base" hangingPunct="1">
              <a:buNone/>
            </a:pPr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title"/>
          </p:nvPr>
        </p:nvSpPr>
        <p:spPr>
          <a:xfrm>
            <a:off x="685800" y="114300"/>
            <a:ext cx="6870700" cy="12001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4"/>
          <p:cNvSpPr>
            <a:spLocks noGrp="1"/>
          </p:cNvSpPr>
          <p:nvPr>
            <p:ph type="body"/>
          </p:nvPr>
        </p:nvSpPr>
        <p:spPr>
          <a:xfrm>
            <a:off x="685800" y="1371600"/>
            <a:ext cx="7696200" cy="2743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u="none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u="none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73538E-EE73-4B40-A9FD-31E0A93A64A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B34FB8-6936-4DE5-8289-9A74A3AD1F94}" type="slidenum"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900" b="0" i="0" u="sng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905" indent="-25590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BB962C8B-B14F-4D97-AF65-F5344CB8AC3E}" type="datetimeFigureOut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453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905" indent="-25590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7" Type="http://schemas.openxmlformats.org/officeDocument/2006/relationships/slideLayout" Target="../slideLayouts/slideLayout8.xml"/><Relationship Id="rId16" Type="http://schemas.openxmlformats.org/officeDocument/2006/relationships/image" Target="../media/image36.png"/><Relationship Id="rId15" Type="http://schemas.openxmlformats.org/officeDocument/2006/relationships/image" Target="../media/image35.png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r="1773"/>
          <a:stretch>
            <a:fillRect/>
          </a:stretch>
        </p:blipFill>
        <p:spPr>
          <a:xfrm>
            <a:off x="1588" y="3454400"/>
            <a:ext cx="9151937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1019" b="5827"/>
          <a:stretch>
            <a:fillRect/>
          </a:stretch>
        </p:blipFill>
        <p:spPr>
          <a:xfrm>
            <a:off x="1588" y="3290888"/>
            <a:ext cx="914082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576638"/>
            <a:ext cx="8951913" cy="156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" y="2243138"/>
            <a:ext cx="608012" cy="538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809625"/>
            <a:ext cx="1143000" cy="153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WordArt 2"/>
          <p:cNvSpPr>
            <a:spLocks noTextEdit="1"/>
          </p:cNvSpPr>
          <p:nvPr/>
        </p:nvSpPr>
        <p:spPr>
          <a:xfrm>
            <a:off x="762000" y="1223963"/>
            <a:ext cx="8610600" cy="971550"/>
          </a:xfrm>
          <a:prstGeom prst="rect">
            <a:avLst/>
          </a:prstGeom>
        </p:spPr>
        <p:txBody>
          <a:bodyPr wrap="none" fromWordArt="1">
            <a:normAutofit/>
          </a:bodyPr>
          <a:p>
            <a:pPr algn="ctr" eaLnBrk="0" hangingPunct="0"/>
            <a:r>
              <a:rPr lang="en-US" sz="72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Arial" panose="020B0604020202020204" pitchFamily="34" charset="0"/>
              </a:rPr>
              <a:t> TÌNH THÁI TỪ</a:t>
            </a:r>
            <a:endParaRPr lang="en-US" sz="7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811463"/>
            <a:ext cx="3505200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3200" b="1" i="0" u="sng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b</a:t>
            </a:r>
            <a:r>
              <a:rPr kumimoji="0" sz="3200" b="1" i="0" u="sng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3200" b="1" i="0" u="sng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i:</a:t>
            </a:r>
            <a:endParaRPr kumimoji="0" sz="3200" b="1" i="0" u="sng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2563"/>
            <a:ext cx="3429000" cy="78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4000" b="1" i="0" u="sng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25:</a:t>
            </a:r>
            <a:endParaRPr kumimoji="0" sz="4000" b="1" i="0" u="sng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2"/>
          <p:cNvSpPr/>
          <p:nvPr/>
        </p:nvSpPr>
        <p:spPr>
          <a:xfrm>
            <a:off x="457200" y="12573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spcBef>
                <a:spcPct val="20000"/>
              </a:spcBef>
            </a:pPr>
            <a:endParaRPr lang="en-US" altLang="en-US" sz="44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1763" y="361950"/>
            <a:ext cx="8915400" cy="74295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ctr" anchorCtr="0" compatLnSpc="1"/>
          <a:p>
            <a: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Đặt câu hỏi dùng các tình từ thái  phù hợp với quan hệ xã hội trong các tình huống sau</a:t>
            </a:r>
            <a:r>
              <a:rPr kumimoji="0" lang="vi-VN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sz="2400" b="1" i="1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43011" name="Picture 23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0150"/>
            <a:ext cx="3200400" cy="282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25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00150"/>
            <a:ext cx="3200400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28" name="Text Box 28"/>
          <p:cNvSpPr txBox="1"/>
          <p:nvPr/>
        </p:nvSpPr>
        <p:spPr>
          <a:xfrm>
            <a:off x="152400" y="4029075"/>
            <a:ext cx="28956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000" u="none" dirty="0">
                <a:latin typeface="Times New Roman" panose="02020603050405020304" pitchFamily="18" charset="0"/>
              </a:rPr>
              <a:t>  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Cô </a:t>
            </a:r>
            <a:r>
              <a:rPr lang="en-US" altLang="en-US" sz="2400" b="1" u="none" dirty="0">
                <a:latin typeface="Times New Roman" panose="02020603050405020304" pitchFamily="18" charset="0"/>
              </a:rPr>
              <a:t>giảng giúp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 em  b</a:t>
            </a:r>
            <a:r>
              <a:rPr lang="vi-VN" altLang="en-US" sz="24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i tập n</a:t>
            </a:r>
            <a:r>
              <a:rPr lang="vi-VN" altLang="en-US" sz="24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y được không ạ?</a:t>
            </a:r>
            <a:endParaRPr lang="en-US" altLang="en-US" sz="24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829" name="Text Box 29"/>
          <p:cNvSpPr txBox="1"/>
          <p:nvPr/>
        </p:nvSpPr>
        <p:spPr>
          <a:xfrm>
            <a:off x="3206750" y="4029075"/>
            <a:ext cx="32004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000" u="none" dirty="0">
                <a:latin typeface="Times New Roman" panose="02020603050405020304" pitchFamily="18" charset="0"/>
              </a:rPr>
              <a:t>   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Bạn giúp mình l</a:t>
            </a:r>
            <a:r>
              <a:rPr lang="vi-VN" altLang="en-US" sz="24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m b</a:t>
            </a:r>
            <a:r>
              <a:rPr lang="vi-VN" altLang="en-US" sz="24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i tập n</a:t>
            </a:r>
            <a:r>
              <a:rPr lang="vi-VN" altLang="en-US" sz="24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none" dirty="0">
                <a:latin typeface="Times New Roman" panose="02020603050405020304" pitchFamily="18" charset="0"/>
              </a:rPr>
              <a:t>y nhé?</a:t>
            </a:r>
            <a:endParaRPr lang="en-US" altLang="en-US" sz="24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1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00150"/>
            <a:ext cx="2743200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7150" y="410527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b="1" u="none" dirty="0">
                <a:latin typeface="Times New Roman" panose="02020603050405020304" pitchFamily="18" charset="0"/>
              </a:rPr>
              <a:t>Ông mặt trời lên cao quá mẹ nhỉ?</a:t>
            </a:r>
            <a:endParaRPr lang="en-US" altLang="en-US" sz="24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7" name="TextBox 2"/>
          <p:cNvSpPr txBox="1"/>
          <p:nvPr/>
        </p:nvSpPr>
        <p:spPr>
          <a:xfrm>
            <a:off x="1620838" y="-95250"/>
            <a:ext cx="52578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u="none" dirty="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u="none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none" dirty="0">
                <a:solidFill>
                  <a:srgbClr val="FF3300"/>
                </a:solidFill>
                <a:latin typeface="Times New Roman" panose="02020603050405020304" pitchFamily="18" charset="0"/>
              </a:rPr>
              <a:t>i tập nhanh </a:t>
            </a:r>
            <a:r>
              <a:rPr lang="en-US" altLang="en-US" sz="2800" u="none" dirty="0">
                <a:latin typeface="Times New Roman" panose="02020603050405020304" pitchFamily="18" charset="0"/>
              </a:rPr>
              <a:t>: (B</a:t>
            </a:r>
            <a:r>
              <a:rPr lang="en-US" altLang="en-US" sz="28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none" dirty="0">
                <a:latin typeface="Times New Roman" panose="02020603050405020304" pitchFamily="18" charset="0"/>
              </a:rPr>
              <a:t>i tập 4 Sgk)</a:t>
            </a:r>
            <a:endParaRPr lang="en-US" altLang="en-US" sz="28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8" grpId="0"/>
      <p:bldP spid="7682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152400" y="742950"/>
            <a:ext cx="89916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p>
            <a:pPr marL="342900" marR="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vi-VN" altLang="x-none" sz="2400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  <a:r>
              <a:rPr kumimoji="0" lang="vi-VN" altLang="x-none" sz="2400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Tìm </a:t>
            </a:r>
            <a:r>
              <a:rPr kumimoji="0" lang="vi-VN" altLang="x-none" sz="2400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thán từ</a:t>
            </a:r>
            <a:r>
              <a:rPr kumimoji="0" lang="vi-VN" altLang="x-none" sz="2400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 và </a:t>
            </a:r>
            <a:r>
              <a:rPr kumimoji="0" lang="vi-VN" altLang="x-none" sz="2400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tình thái từ</a:t>
            </a:r>
            <a:r>
              <a:rPr kumimoji="0" lang="vi-VN" altLang="x-none" sz="2400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 có trong các câu sau? Em hãy phân biệt sự giống và khác nhau giữa </a:t>
            </a:r>
            <a:r>
              <a:rPr kumimoji="0" lang="vi-VN" altLang="x-none" sz="2400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thán từ</a:t>
            </a:r>
            <a:r>
              <a:rPr kumimoji="0" lang="vi-VN" altLang="x-none" sz="2400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 và </a:t>
            </a:r>
            <a:r>
              <a:rPr kumimoji="0" lang="vi-VN" altLang="x-none" sz="2400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tình thái từ</a:t>
            </a:r>
            <a:r>
              <a:rPr kumimoji="0" lang="vi-VN" altLang="x-none" sz="2400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vi-VN" altLang="x-none" sz="2400" u="none" kern="1200" cap="none" spc="0" normalizeH="0" baseline="0" noProof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indent="-34290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vi-VN" altLang="x-none" sz="2400" u="none" kern="1200" cap="none" spc="0" normalizeH="0" baseline="0" noProof="1" dirty="0">
                <a:latin typeface="Times New Roman" panose="02020603050405020304" pitchFamily="18" charset="0"/>
                <a:ea typeface="+mn-ea"/>
                <a:cs typeface="+mn-cs"/>
              </a:rPr>
              <a:t>“A! Lão già tệ lắm! Tôi ăn ở với lão như thế mà lão xử với tôi như thế này à?”                                             </a:t>
            </a:r>
            <a:r>
              <a:rPr kumimoji="0" lang="vi-VN" altLang="x-none" u="none" kern="1200" cap="none" spc="0" normalizeH="0" baseline="0" noProof="1" dirty="0">
                <a:latin typeface="Times New Roman" panose="02020603050405020304" pitchFamily="18" charset="0"/>
                <a:ea typeface="+mn-ea"/>
                <a:cs typeface="+mn-cs"/>
              </a:rPr>
              <a:t>( Lão Hạc, Nam Cao)</a:t>
            </a:r>
            <a:endParaRPr kumimoji="0" lang="vi-VN" altLang="x-none" u="none" kern="1200" cap="none" spc="0" normalizeH="0" baseline="0" noProof="1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4" name="Text Box 8"/>
          <p:cNvSpPr txBox="1"/>
          <p:nvPr/>
        </p:nvSpPr>
        <p:spPr>
          <a:xfrm>
            <a:off x="1981200" y="-95250"/>
            <a:ext cx="5943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x-none" sz="36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x-none" sz="36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i tập mở rộng</a:t>
            </a:r>
            <a:endParaRPr lang="en-US" sz="3600" b="1" u="none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304800" y="2414588"/>
            <a:ext cx="2209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Đáp án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228600" y="2743200"/>
            <a:ext cx="2895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là thán từ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à: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là tình thái từ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188" name="Text Box 44"/>
          <p:cNvSpPr txBox="1"/>
          <p:nvPr/>
        </p:nvSpPr>
        <p:spPr>
          <a:xfrm>
            <a:off x="228600" y="3657600"/>
            <a:ext cx="2590800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x-none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* Giống nhau</a:t>
            </a:r>
            <a:r>
              <a:rPr lang="vi-VN" altLang="x-none" sz="2000" b="1" u="none" dirty="0">
                <a:latin typeface="Times New Roman" panose="02020603050405020304" pitchFamily="18" charset="0"/>
              </a:rPr>
              <a:t>:</a:t>
            </a:r>
            <a:r>
              <a:rPr lang="vi-VN" altLang="x-none" sz="2000" u="none" dirty="0">
                <a:latin typeface="Times New Roman" panose="02020603050405020304" pitchFamily="18" charset="0"/>
              </a:rPr>
              <a:t> đều biểu thị tình cảm, cảm xúc của người nói.</a:t>
            </a:r>
            <a:endParaRPr lang="en-US" sz="2000" u="none" dirty="0">
              <a:latin typeface="Calibri Light" panose="020F0302020204030204" pitchFamily="34" charset="0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4800600" y="2514600"/>
            <a:ext cx="2514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 Khác nhau</a:t>
            </a:r>
            <a:r>
              <a:rPr kumimoji="0" lang="vi-V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190" name="Line 46"/>
          <p:cNvSpPr>
            <a:spLocks noChangeShapeType="1"/>
          </p:cNvSpPr>
          <p:nvPr/>
        </p:nvSpPr>
        <p:spPr bwMode="auto">
          <a:xfrm>
            <a:off x="2819400" y="2686050"/>
            <a:ext cx="0" cy="2457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191" name="Text Box 47"/>
          <p:cNvSpPr txBox="1"/>
          <p:nvPr/>
        </p:nvSpPr>
        <p:spPr>
          <a:xfrm>
            <a:off x="3124200" y="2971800"/>
            <a:ext cx="3048000" cy="1631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x-none" sz="2000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** Thán từ:</a:t>
            </a:r>
            <a:endParaRPr lang="vi-VN" altLang="x-none" sz="2000" b="1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vi-VN" altLang="x-none" sz="2000" u="none" dirty="0">
                <a:latin typeface="Times New Roman" panose="02020603050405020304" pitchFamily="18" charset="0"/>
              </a:rPr>
              <a:t> Thường đứng đầu câu;</a:t>
            </a:r>
            <a:endParaRPr lang="vi-VN" altLang="x-none" sz="2000" u="none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vi-VN" altLang="x-none" sz="2000" u="none" dirty="0">
                <a:latin typeface="Times New Roman" panose="02020603050405020304" pitchFamily="18" charset="0"/>
              </a:rPr>
              <a:t> Có khi nó được tách ra thành một câu đặc biệt.</a:t>
            </a:r>
            <a:endParaRPr lang="en-US" sz="2000" u="none" dirty="0">
              <a:latin typeface="Calibri Light" panose="020F0302020204030204" pitchFamily="34" charset="0"/>
            </a:endParaRPr>
          </a:p>
        </p:txBody>
      </p:sp>
      <p:sp>
        <p:nvSpPr>
          <p:cNvPr id="134192" name="Line 48"/>
          <p:cNvSpPr>
            <a:spLocks noChangeShapeType="1"/>
          </p:cNvSpPr>
          <p:nvPr/>
        </p:nvSpPr>
        <p:spPr bwMode="auto">
          <a:xfrm>
            <a:off x="6086475" y="2971800"/>
            <a:ext cx="0" cy="2171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4194" name="Text Box 50"/>
          <p:cNvSpPr txBox="1"/>
          <p:nvPr/>
        </p:nvSpPr>
        <p:spPr>
          <a:xfrm>
            <a:off x="6400800" y="2971800"/>
            <a:ext cx="2743200" cy="1938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x-none" sz="2000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** Tình thái từ:</a:t>
            </a:r>
            <a:endParaRPr lang="vi-VN" altLang="x-none" sz="2000" b="1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vi-VN" altLang="x-none" sz="2000" u="none" dirty="0">
                <a:latin typeface="Times New Roman" panose="02020603050405020304" pitchFamily="18" charset="0"/>
              </a:rPr>
              <a:t> Thường đứng ở cuối câu</a:t>
            </a:r>
            <a:endParaRPr lang="vi-VN" altLang="x-none" sz="2000" u="none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vi-VN" altLang="x-none" sz="2000" u="none" dirty="0">
                <a:latin typeface="Times New Roman" panose="02020603050405020304" pitchFamily="18" charset="0"/>
              </a:rPr>
              <a:t> Không thể tách ra thành câu riêng được.</a:t>
            </a:r>
            <a:endParaRPr lang="en-US" sz="2000" u="none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5" grpId="0"/>
      <p:bldP spid="134187" grpId="0"/>
      <p:bldP spid="134188" grpId="0"/>
      <p:bldP spid="134189" grpId="0"/>
      <p:bldP spid="134191" grpId="0"/>
      <p:bldP spid="134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04800" y="485775"/>
            <a:ext cx="849630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p>
            <a:pPr marR="0" defTabSz="914400">
              <a:buClrTx/>
              <a:buSzTx/>
              <a:buFontTx/>
              <a:buNone/>
            </a:pPr>
            <a:r>
              <a:rPr kumimoji="0" sz="2400" b="1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2400" b="1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400" b="1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2:</a:t>
            </a:r>
            <a:endParaRPr kumimoji="0" sz="2400" b="1" u="none" kern="1200" cap="none" spc="0" normalizeH="0" baseline="0" noProof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</a:pPr>
            <a:r>
              <a:rPr kumimoji="0" sz="2800" b="1" i="1" u="non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thích ý nghĩa của các tình thái từ in đậm trong những câu dưới đây: (sgk)</a:t>
            </a:r>
            <a:endParaRPr kumimoji="0" sz="2800" b="1" i="1" u="none" kern="1200" cap="none" spc="0" normalizeH="0" baseline="0" noProof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8135" name="Text Box 7"/>
          <p:cNvSpPr txBox="1"/>
          <p:nvPr/>
        </p:nvSpPr>
        <p:spPr>
          <a:xfrm>
            <a:off x="457200" y="1828800"/>
            <a:ext cx="8240713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a)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chứ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latin typeface="Times New Roman" panose="02020603050405020304" pitchFamily="18" charset="0"/>
              </a:rPr>
              <a:t> 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Dùng để hỏi, muốn h</a:t>
            </a:r>
            <a:r>
              <a:rPr lang="en-US" altLang="en-US" sz="2400" u="none" dirty="0">
                <a:latin typeface="Times New Roman" panose="02020603050405020304" pitchFamily="18" charset="0"/>
              </a:rPr>
              <a:t>ỏi điều ít nhiều đã khẳng định.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457200" y="2212975"/>
            <a:ext cx="7900988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b)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chứ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Nhấn mạnh điều vừa khẳng định.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7" name="Text Box 9"/>
          <p:cNvSpPr txBox="1"/>
          <p:nvPr/>
        </p:nvSpPr>
        <p:spPr>
          <a:xfrm>
            <a:off x="457200" y="2616200"/>
            <a:ext cx="71628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c)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ư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latin typeface="Times New Roman" panose="02020603050405020304" pitchFamily="18" charset="0"/>
              </a:rPr>
              <a:t> Hỏi với thái độ phân vân.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8" name="Text Box 10"/>
          <p:cNvSpPr txBox="1"/>
          <p:nvPr/>
        </p:nvSpPr>
        <p:spPr>
          <a:xfrm>
            <a:off x="457200" y="3059113"/>
            <a:ext cx="72390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d)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nhỉ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Hỏi với thái độ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vừa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thân mật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vừa thất vọng</a:t>
            </a:r>
            <a:r>
              <a:rPr lang="en-US" altLang="en-US" sz="2400" u="none" dirty="0">
                <a:latin typeface="Times New Roman" panose="02020603050405020304" pitchFamily="18" charset="0"/>
              </a:rPr>
              <a:t>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9" name="Text Box 11"/>
          <p:cNvSpPr txBox="1"/>
          <p:nvPr/>
        </p:nvSpPr>
        <p:spPr>
          <a:xfrm>
            <a:off x="457200" y="3557588"/>
            <a:ext cx="8135938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e)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nhé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Dặn dò với thái độ thân mật.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0" name="Text Box 12"/>
          <p:cNvSpPr txBox="1"/>
          <p:nvPr/>
        </p:nvSpPr>
        <p:spPr>
          <a:xfrm>
            <a:off x="457200" y="4030663"/>
            <a:ext cx="79629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g)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vậy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Thể hiện thái độ miễn cưỡng.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1" name="Text Box 13"/>
          <p:cNvSpPr txBox="1"/>
          <p:nvPr/>
        </p:nvSpPr>
        <p:spPr>
          <a:xfrm>
            <a:off x="457200" y="4400550"/>
            <a:ext cx="80772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u="none" dirty="0">
                <a:latin typeface="Times New Roman" panose="02020603050405020304" pitchFamily="18" charset="0"/>
              </a:rPr>
              <a:t>h) Từ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cơ m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Thể hiện thái độ thuyết phục.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Text Box 12"/>
          <p:cNvSpPr txBox="1"/>
          <p:nvPr/>
        </p:nvSpPr>
        <p:spPr>
          <a:xfrm>
            <a:off x="404813" y="57150"/>
            <a:ext cx="41148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: </a:t>
            </a:r>
            <a:endParaRPr lang="en-US" altLang="en-US" sz="2400" b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48135" grpId="0" animBg="1"/>
      <p:bldP spid="48136" grpId="0"/>
      <p:bldP spid="48137" grpId="0"/>
      <p:bldP spid="48138" grpId="0"/>
      <p:bldP spid="48139" grpId="0"/>
      <p:bldP spid="48140" grpId="0"/>
      <p:bldP spid="48141" grpId="0"/>
      <p:bldP spid="245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4"/>
          <p:cNvSpPr/>
          <p:nvPr/>
        </p:nvSpPr>
        <p:spPr>
          <a:xfrm>
            <a:off x="381000" y="20002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en-US" sz="32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2" name="Picture 10" descr="buom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8828">
            <a:off x="0" y="4171950"/>
            <a:ext cx="1066800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152400" y="228600"/>
            <a:ext cx="8686800" cy="83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5: </a:t>
            </a:r>
            <a:r>
              <a:rPr kumimoji="0" sz="2400" b="1" i="1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một số tình thái từ trong tiếng địa phương em hoặc trong tiếng</a:t>
            </a:r>
            <a:r>
              <a:rPr kumimoji="0" lang="vi-VN" altLang="x-none" sz="2400" b="1" i="1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1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 phương khác m</a:t>
            </a:r>
            <a:r>
              <a:rPr kumimoji="0" sz="2400" b="1" i="1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400" b="1" i="1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em biết?</a:t>
            </a:r>
            <a:endParaRPr kumimoji="0" sz="2400" b="1" i="1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636" name="Rectangle 12"/>
          <p:cNvSpPr/>
          <p:nvPr/>
        </p:nvSpPr>
        <p:spPr>
          <a:xfrm>
            <a:off x="457200" y="1323975"/>
            <a:ext cx="8077200" cy="3121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Một số tình thái từ địa phương Nam bộ</a:t>
            </a:r>
            <a:r>
              <a:rPr lang="vi-VN" alt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u="none" dirty="0">
                <a:latin typeface="Times New Roman" panose="02020603050405020304" pitchFamily="18" charset="0"/>
              </a:rPr>
              <a:t>   + Ha ( như từ hả trong từ ngữ to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n dân): Chiếc váy n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y đẹp quá ha?</a:t>
            </a:r>
            <a:endParaRPr lang="en-US" altLang="en-US" sz="2400" u="none" dirty="0">
              <a:latin typeface="Times New Roman" panose="02020603050405020304" pitchFamily="18" charset="0"/>
            </a:endParaRPr>
          </a:p>
          <a:p>
            <a:r>
              <a:rPr lang="en-US" altLang="en-US" sz="2400" u="none" dirty="0">
                <a:latin typeface="Times New Roman" panose="02020603050405020304" pitchFamily="18" charset="0"/>
              </a:rPr>
              <a:t>   + Nghen ( nhé): Em ở nh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 một mình nghen.</a:t>
            </a:r>
            <a:endParaRPr lang="en-US" altLang="en-US" sz="2400" u="none" dirty="0">
              <a:latin typeface="Times New Roman" panose="02020603050405020304" pitchFamily="18" charset="0"/>
            </a:endParaRPr>
          </a:p>
          <a:p>
            <a:r>
              <a:rPr lang="en-US" altLang="en-US" sz="2400" u="none" dirty="0">
                <a:latin typeface="Times New Roman" panose="02020603050405020304" pitchFamily="18" charset="0"/>
              </a:rPr>
              <a:t>   + Há ( nhỉ): Lạnh quá chú Năm há!</a:t>
            </a:r>
            <a:endParaRPr lang="en-US" altLang="en-US" sz="2400" u="none" dirty="0">
              <a:latin typeface="Times New Roman" panose="02020603050405020304" pitchFamily="18" charset="0"/>
            </a:endParaRPr>
          </a:p>
          <a:p>
            <a:r>
              <a:rPr lang="en-US" altLang="en-US" sz="2400" u="none" dirty="0">
                <a:latin typeface="Times New Roman" panose="02020603050405020304" pitchFamily="18" charset="0"/>
              </a:rPr>
              <a:t>   + Mừ (m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): Má hứa với con rồi mừ!</a:t>
            </a:r>
            <a:endParaRPr lang="en-US" altLang="en-US" sz="2400" u="none" dirty="0">
              <a:latin typeface="Times New Roman" panose="02020603050405020304" pitchFamily="18" charset="0"/>
            </a:endParaRPr>
          </a:p>
          <a:p>
            <a:r>
              <a:rPr lang="en-US" altLang="en-US" sz="2400" u="none" dirty="0">
                <a:latin typeface="Times New Roman" panose="02020603050405020304" pitchFamily="18" charset="0"/>
              </a:rPr>
              <a:t>   + Đa (nhỉ): Bữa nay coi bộ b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 khó tính dữ đa.</a:t>
            </a:r>
            <a:endParaRPr lang="vi-VN" altLang="en-US" sz="24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vi-VN" altLang="en-US" sz="2400" u="none" dirty="0">
                <a:latin typeface="Times New Roman" panose="02020603050405020304" pitchFamily="18" charset="0"/>
              </a:rPr>
              <a:t>   + Ở đây vui quá hén! (nhỉ)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5410" name="Picture 2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3" y="4025900"/>
            <a:ext cx="1946275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1" name="Picture 3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63" y="3327400"/>
            <a:ext cx="1274762" cy="108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2" name="Picture 4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3" y="2887663"/>
            <a:ext cx="969962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3" name="Picture 5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5" y="1825625"/>
            <a:ext cx="3476625" cy="265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4" name="Picture 6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0038"/>
            <a:ext cx="3257550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5" name="Picture 7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" y="1500188"/>
            <a:ext cx="3019425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6" name="Picture 8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63" y="1139825"/>
            <a:ext cx="307975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7" name="Picture 9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75" y="649288"/>
            <a:ext cx="294005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8" name="Picture 10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6725" y="1346200"/>
            <a:ext cx="2141538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9" name="Picture 11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200" y="1587500"/>
            <a:ext cx="2324100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0" name="Picture 12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7200" y="1331913"/>
            <a:ext cx="1744663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1" name="Picture 13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4338" y="933450"/>
            <a:ext cx="1830387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2" name="Picture 14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4475" y="700088"/>
            <a:ext cx="1427163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3" name="Picture 15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6950" y="1368425"/>
            <a:ext cx="2244725" cy="71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24" name="Picture 16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138" y="1527175"/>
            <a:ext cx="1641475" cy="836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1773"/>
          <a:stretch>
            <a:fillRect/>
          </a:stretch>
        </p:blipFill>
        <p:spPr>
          <a:xfrm>
            <a:off x="1588" y="2809875"/>
            <a:ext cx="9151937" cy="169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42938"/>
            <a:ext cx="7775575" cy="385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1019" b="5827"/>
          <a:stretch>
            <a:fillRect/>
          </a:stretch>
        </p:blipFill>
        <p:spPr>
          <a:xfrm>
            <a:off x="1588" y="3290888"/>
            <a:ext cx="914082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" y="2243138"/>
            <a:ext cx="608012" cy="538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809625"/>
            <a:ext cx="1143000" cy="153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" y="2936875"/>
            <a:ext cx="8951913" cy="156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 Box 7"/>
          <p:cNvSpPr txBox="1"/>
          <p:nvPr/>
        </p:nvSpPr>
        <p:spPr>
          <a:xfrm>
            <a:off x="228600" y="971550"/>
            <a:ext cx="17526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4" name="Rectangle 14"/>
          <p:cNvSpPr/>
          <p:nvPr/>
        </p:nvSpPr>
        <p:spPr>
          <a:xfrm>
            <a:off x="4724400" y="1428750"/>
            <a:ext cx="13509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</a:pPr>
            <a:endParaRPr lang="en-US" altLang="en-US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Rectangle 15"/>
          <p:cNvSpPr/>
          <p:nvPr/>
        </p:nvSpPr>
        <p:spPr>
          <a:xfrm>
            <a:off x="1104900" y="1501775"/>
            <a:ext cx="3914775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u="none" dirty="0">
                <a:latin typeface="Times New Roman" panose="02020603050405020304" pitchFamily="18" charset="0"/>
              </a:rPr>
              <a:t>b) - Con nín</a:t>
            </a:r>
            <a:r>
              <a:rPr lang="en-US" altLang="en-US" sz="28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đi </a:t>
            </a:r>
            <a:r>
              <a:rPr lang="en-US" altLang="en-US" sz="2800" u="none" dirty="0">
                <a:latin typeface="Times New Roman" panose="02020603050405020304" pitchFamily="18" charset="0"/>
              </a:rPr>
              <a:t>!</a:t>
            </a:r>
            <a:endParaRPr lang="en-US" altLang="en-US" sz="28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b="1" u="none" dirty="0">
                <a:latin typeface="Times New Roman" panose="02020603050405020304" pitchFamily="18" charset="0"/>
              </a:rPr>
              <a:t>                         </a:t>
            </a:r>
            <a:endParaRPr lang="en-US" altLang="en-US" b="1" i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Rectangle 16"/>
          <p:cNvSpPr/>
          <p:nvPr/>
        </p:nvSpPr>
        <p:spPr>
          <a:xfrm>
            <a:off x="1143000" y="1885950"/>
            <a:ext cx="63563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u="none" dirty="0">
                <a:latin typeface="Times New Roman" panose="02020603050405020304" pitchFamily="18" charset="0"/>
              </a:rPr>
              <a:t>c)</a:t>
            </a:r>
            <a:r>
              <a:rPr lang="en-US" altLang="en-US" sz="28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800" u="none" dirty="0">
                <a:latin typeface="Times New Roman" panose="02020603050405020304" pitchFamily="18" charset="0"/>
              </a:rPr>
              <a:t>Thương </a:t>
            </a:r>
            <a:r>
              <a:rPr lang="en-US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u="none" dirty="0">
                <a:latin typeface="Times New Roman" panose="02020603050405020304" pitchFamily="18" charset="0"/>
              </a:rPr>
              <a:t> cũng một kiếp người</a:t>
            </a:r>
            <a:endParaRPr lang="en-US" altLang="en-US" sz="28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u="none" dirty="0">
                <a:latin typeface="Times New Roman" panose="02020603050405020304" pitchFamily="18" charset="0"/>
              </a:rPr>
              <a:t>   Khéo </a:t>
            </a:r>
            <a:r>
              <a:rPr lang="en-US" altLang="en-US" sz="28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u="none" dirty="0">
                <a:latin typeface="Times New Roman" panose="02020603050405020304" pitchFamily="18" charset="0"/>
              </a:rPr>
              <a:t> mang lấy sắc t</a:t>
            </a:r>
            <a:r>
              <a:rPr lang="en-US" altLang="en-US" sz="28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none" dirty="0">
                <a:latin typeface="Times New Roman" panose="02020603050405020304" pitchFamily="18" charset="0"/>
              </a:rPr>
              <a:t>i l</a:t>
            </a:r>
            <a:r>
              <a:rPr lang="en-US" altLang="en-US" sz="28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none" dirty="0">
                <a:latin typeface="Times New Roman" panose="02020603050405020304" pitchFamily="18" charset="0"/>
              </a:rPr>
              <a:t>m chi !</a:t>
            </a:r>
            <a:endParaRPr lang="en-US" altLang="en-US" sz="28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u="none" dirty="0">
                <a:latin typeface="Times New Roman" panose="02020603050405020304" pitchFamily="18" charset="0"/>
              </a:rPr>
              <a:t>                    </a:t>
            </a:r>
            <a:endParaRPr lang="en-US" altLang="en-US" sz="2000" b="1" i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104900" y="1096963"/>
            <a:ext cx="3581400" cy="52228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kumimoji="0" sz="28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- Mẹ đi l</a:t>
            </a:r>
            <a:r>
              <a:rPr kumimoji="0" sz="28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rồi</a:t>
            </a:r>
            <a:r>
              <a:rPr kumimoji="0" sz="2800" b="1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sz="2800" b="0" i="0" u="sng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67" name="Line 19"/>
          <p:cNvSpPr/>
          <p:nvPr/>
        </p:nvSpPr>
        <p:spPr>
          <a:xfrm>
            <a:off x="4386263" y="1290638"/>
            <a:ext cx="600075" cy="15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68" name="Text Box 20"/>
          <p:cNvSpPr txBox="1"/>
          <p:nvPr/>
        </p:nvSpPr>
        <p:spPr>
          <a:xfrm>
            <a:off x="5013325" y="1108075"/>
            <a:ext cx="3292475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3200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nghi vấn</a:t>
            </a:r>
            <a:endParaRPr lang="en-US" altLang="en-US" sz="32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Text Box 21"/>
          <p:cNvSpPr txBox="1"/>
          <p:nvPr/>
        </p:nvSpPr>
        <p:spPr>
          <a:xfrm>
            <a:off x="4724400" y="2633663"/>
            <a:ext cx="32004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32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cảm thán</a:t>
            </a:r>
            <a:endParaRPr lang="en-US" altLang="en-US" sz="32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0" name="Text Box 22"/>
          <p:cNvSpPr txBox="1"/>
          <p:nvPr/>
        </p:nvSpPr>
        <p:spPr>
          <a:xfrm>
            <a:off x="4840288" y="1547813"/>
            <a:ext cx="361791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32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cầu khiến</a:t>
            </a:r>
            <a:endParaRPr lang="en-US" altLang="en-US" sz="32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1" name="Line 23"/>
          <p:cNvSpPr/>
          <p:nvPr/>
        </p:nvSpPr>
        <p:spPr>
          <a:xfrm>
            <a:off x="2360613" y="2951163"/>
            <a:ext cx="2025650" cy="15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72" name="Line 24"/>
          <p:cNvSpPr/>
          <p:nvPr/>
        </p:nvSpPr>
        <p:spPr>
          <a:xfrm>
            <a:off x="3848100" y="1962150"/>
            <a:ext cx="838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3804" name="Rectangle 25"/>
          <p:cNvSpPr/>
          <p:nvPr/>
        </p:nvSpPr>
        <p:spPr>
          <a:xfrm>
            <a:off x="152400" y="19431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</a:pPr>
            <a:endParaRPr lang="en-US" altLang="en-US" sz="1600" b="1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5" name="Rectangle 42"/>
          <p:cNvSpPr/>
          <p:nvPr/>
        </p:nvSpPr>
        <p:spPr>
          <a:xfrm>
            <a:off x="0" y="1885950"/>
            <a:ext cx="3200400" cy="514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</a:pPr>
            <a:endParaRPr lang="en-US" altLang="en-US" b="1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505200" y="3543300"/>
            <a:ext cx="5638800" cy="1143000"/>
          </a:xfrm>
          <a:prstGeom prst="wedgeEllipseCallout">
            <a:avLst>
              <a:gd name="adj1" fmla="val -31532"/>
              <a:gd name="adj2" fmla="val -9125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</a:t>
            </a:r>
            <a:r>
              <a:rPr kumimoji="0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b, c </a:t>
            </a:r>
            <a:r>
              <a:rPr kumimoji="0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 kiểu câu gì ?</a:t>
            </a:r>
            <a:endParaRPr kumimoji="0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3807" name="Text Box 24"/>
          <p:cNvSpPr txBox="1"/>
          <p:nvPr/>
        </p:nvSpPr>
        <p:spPr>
          <a:xfrm>
            <a:off x="304800" y="4229100"/>
            <a:ext cx="31242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Rectangle 7"/>
          <p:cNvSpPr/>
          <p:nvPr/>
        </p:nvSpPr>
        <p:spPr>
          <a:xfrm>
            <a:off x="838200" y="3543300"/>
            <a:ext cx="76200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Nếu ta lược bỏ các từ in đậm </a:t>
            </a:r>
            <a:r>
              <a:rPr lang="vi-VN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trong ba câu trên </a:t>
            </a:r>
            <a:r>
              <a:rPr lang="en-US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thì ý nghĩa của </a:t>
            </a:r>
            <a:r>
              <a:rPr lang="vi-VN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các </a:t>
            </a:r>
            <a:r>
              <a:rPr lang="en-US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câu có gì thay đổi ?</a:t>
            </a:r>
            <a:endParaRPr lang="en-US" altLang="en-US" sz="2800" b="1" i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9" name="TextBox 1"/>
          <p:cNvSpPr txBox="1"/>
          <p:nvPr/>
        </p:nvSpPr>
        <p:spPr>
          <a:xfrm>
            <a:off x="152400" y="57150"/>
            <a:ext cx="495141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en-US" sz="3200" dirty="0">
                <a:latin typeface="Times New Roman" panose="02020603050405020304" pitchFamily="18" charset="0"/>
              </a:rPr>
              <a:t>1. Chức năng của tình thái từ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63" y="639763"/>
            <a:ext cx="3281363" cy="468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sng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sng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0" i="0" u="sng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dụ: sgk/80</a:t>
            </a:r>
            <a:endParaRPr kumimoji="0" sz="2800" b="0" i="0" u="sng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2065" grpId="0"/>
      <p:bldP spid="2068" grpId="0"/>
      <p:bldP spid="2069" grpId="0"/>
      <p:bldP spid="2070" grpId="0"/>
      <p:bldP spid="9238" grpId="0" animBg="1"/>
      <p:bldP spid="9238" grpId="1" animBg="1"/>
      <p:bldP spid="276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3"/>
          <p:cNvSpPr/>
          <p:nvPr/>
        </p:nvSpPr>
        <p:spPr>
          <a:xfrm>
            <a:off x="457200" y="1257300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endParaRPr lang="en-US" altLang="en-US" sz="2400" b="1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2" name="Rectangle 4"/>
          <p:cNvSpPr/>
          <p:nvPr/>
        </p:nvSpPr>
        <p:spPr>
          <a:xfrm>
            <a:off x="228600" y="1314450"/>
            <a:ext cx="693420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b) Mẹ tôi vừa kéo tay tôi, xoa đầu tôi hỏi, thì tôi o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lên khóc rồi cứ thế nức nở. Mẹ tôi cũng sụt sùi theo:</a:t>
            </a:r>
            <a:endParaRPr lang="en-US" altLang="en-US" sz="2400" u="none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- Con nín</a:t>
            </a:r>
            <a:endParaRPr lang="en-US" altLang="en-US" sz="2400" b="1" u="none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24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0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(Nguyên Hồng,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Những ng</a:t>
            </a:r>
            <a:r>
              <a:rPr lang="en-US" altLang="en-US" sz="2000" i="1" u="none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i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y thơ ấu)</a:t>
            </a:r>
            <a:endParaRPr lang="en-US" altLang="en-US" sz="2000" i="1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3" name="Rectangle 5"/>
          <p:cNvSpPr/>
          <p:nvPr/>
        </p:nvSpPr>
        <p:spPr>
          <a:xfrm>
            <a:off x="228600" y="2914650"/>
            <a:ext cx="5638800" cy="1028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c)</a:t>
            </a:r>
            <a:r>
              <a:rPr lang="en-US" altLang="en-US" sz="24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cũng một kiếp người,</a:t>
            </a:r>
            <a:endParaRPr lang="en-US" altLang="en-US" sz="2400" u="none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mang lấy sắc t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i l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m chi!</a:t>
            </a:r>
            <a:endParaRPr lang="en-US" altLang="en-US" sz="2400" u="none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24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altLang="en-US" sz="20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(Nguyễn Du,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Truyên Kiều</a:t>
            </a:r>
            <a:r>
              <a:rPr lang="en-US" altLang="en-US" sz="20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lang="en-US" altLang="en-US" sz="2000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857250"/>
            <a:ext cx="2971800" cy="904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- Mẹ đi l</a:t>
            </a: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rồi</a:t>
            </a:r>
            <a:endParaRPr kumimoji="0" sz="2400" b="0" i="0" u="sng" strike="noStrike" kern="1200" cap="none" spc="0" normalizeH="0" baseline="0" noProof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endParaRPr kumimoji="0" sz="2400" b="0" i="0" u="sng" strike="noStrike" kern="1200" cap="none" spc="0" normalizeH="0" baseline="0" noProof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5845" name="Rectangle 7"/>
          <p:cNvSpPr/>
          <p:nvPr/>
        </p:nvSpPr>
        <p:spPr>
          <a:xfrm>
            <a:off x="0" y="57150"/>
            <a:ext cx="9144000" cy="628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altLang="en-US" sz="28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Nếu ta lược bỏ các từ in đậm thì ý nghĩa của câu có gì thay đổi ?</a:t>
            </a:r>
            <a:endParaRPr lang="en-US" altLang="en-US" sz="2800" b="1" i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Line 8"/>
          <p:cNvSpPr/>
          <p:nvPr/>
        </p:nvSpPr>
        <p:spPr>
          <a:xfrm flipV="1">
            <a:off x="3048000" y="1085850"/>
            <a:ext cx="16764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57" name="Text Box 9"/>
          <p:cNvSpPr txBox="1"/>
          <p:nvPr/>
        </p:nvSpPr>
        <p:spPr>
          <a:xfrm>
            <a:off x="4724400" y="819150"/>
            <a:ext cx="42672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tạo được câu nghi vấn</a:t>
            </a:r>
            <a:endParaRPr lang="en-US" altLang="en-US" sz="2400" b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4648200" y="222885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tạo được câu  cầu khiến</a:t>
            </a:r>
            <a:endParaRPr lang="en-US" altLang="en-US" sz="2400" b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6096000" y="3257550"/>
            <a:ext cx="30480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Không tạo được câu  cảm thán</a:t>
            </a:r>
            <a:endParaRPr lang="en-US" altLang="en-US" sz="2400" b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0" name="Line 12"/>
          <p:cNvSpPr/>
          <p:nvPr/>
        </p:nvSpPr>
        <p:spPr>
          <a:xfrm>
            <a:off x="2057400" y="2400300"/>
            <a:ext cx="2667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1" name="Line 13"/>
          <p:cNvSpPr/>
          <p:nvPr/>
        </p:nvSpPr>
        <p:spPr>
          <a:xfrm>
            <a:off x="5334000" y="3429000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38400" y="857250"/>
            <a:ext cx="7620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63" name="Text Box 15"/>
          <p:cNvSpPr txBox="1"/>
          <p:nvPr/>
        </p:nvSpPr>
        <p:spPr>
          <a:xfrm>
            <a:off x="1371600" y="2171700"/>
            <a:ext cx="8382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  <a:endParaRPr lang="en-US" altLang="en-US" sz="2400" u="none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752600" y="2914650"/>
            <a:ext cx="8382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 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371600" y="3257550"/>
            <a:ext cx="8382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856" name="Text Box 23"/>
          <p:cNvSpPr txBox="1"/>
          <p:nvPr/>
        </p:nvSpPr>
        <p:spPr>
          <a:xfrm>
            <a:off x="762000" y="2914650"/>
            <a:ext cx="12192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Thương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7" name="Text Box 24"/>
          <p:cNvSpPr txBox="1"/>
          <p:nvPr/>
        </p:nvSpPr>
        <p:spPr>
          <a:xfrm>
            <a:off x="685800" y="3257550"/>
            <a:ext cx="9144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Khéo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335463"/>
            <a:ext cx="9372600" cy="446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3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Vậy theo em các từ “</a:t>
            </a:r>
            <a:r>
              <a:rPr lang="en-US" altLang="en-US" sz="23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, đi, thay” được thêm v</a:t>
            </a:r>
            <a:r>
              <a:rPr lang="en-US" altLang="en-US" sz="23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o câu nhằm mục đích gì?</a:t>
            </a:r>
            <a:endParaRPr lang="en-US" altLang="en-US" sz="2300" b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2" grpId="0"/>
      <p:bldP spid="27663" grpId="0"/>
      <p:bldP spid="27664" grpId="0"/>
      <p:bldP spid="2766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Line 3"/>
          <p:cNvSpPr/>
          <p:nvPr/>
        </p:nvSpPr>
        <p:spPr>
          <a:xfrm>
            <a:off x="4495800" y="457200"/>
            <a:ext cx="0" cy="4686300"/>
          </a:xfrm>
          <a:prstGeom prst="line">
            <a:avLst/>
          </a:prstGeom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66" name="Rectangle 9"/>
          <p:cNvSpPr/>
          <p:nvPr/>
        </p:nvSpPr>
        <p:spPr>
          <a:xfrm>
            <a:off x="4724400" y="914400"/>
            <a:ext cx="13509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20000"/>
              </a:spcBef>
            </a:pPr>
            <a:endParaRPr lang="en-US" altLang="en-US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10"/>
          <p:cNvSpPr/>
          <p:nvPr/>
        </p:nvSpPr>
        <p:spPr>
          <a:xfrm>
            <a:off x="4495800" y="971550"/>
            <a:ext cx="3076575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u="none" dirty="0">
                <a:latin typeface="Times New Roman" panose="02020603050405020304" pitchFamily="18" charset="0"/>
              </a:rPr>
              <a:t>b)  Con nín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đi </a:t>
            </a:r>
            <a:r>
              <a:rPr lang="en-US" altLang="en-US" sz="2000" u="none" dirty="0">
                <a:latin typeface="Times New Roman" panose="02020603050405020304" pitchFamily="18" charset="0"/>
              </a:rPr>
              <a:t>!</a:t>
            </a:r>
            <a:endParaRPr lang="en-US" altLang="en-US" sz="20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b="1" u="none" dirty="0">
                <a:latin typeface="Times New Roman" panose="02020603050405020304" pitchFamily="18" charset="0"/>
              </a:rPr>
              <a:t>                         </a:t>
            </a:r>
            <a:endParaRPr lang="en-US" altLang="en-US" b="1" i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Rectangle 11"/>
          <p:cNvSpPr/>
          <p:nvPr/>
        </p:nvSpPr>
        <p:spPr>
          <a:xfrm>
            <a:off x="4989513" y="2517775"/>
            <a:ext cx="42672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u="none" dirty="0">
                <a:latin typeface="Times New Roman" panose="02020603050405020304" pitchFamily="18" charset="0"/>
              </a:rPr>
              <a:t>c)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000" u="none" dirty="0">
                <a:latin typeface="Times New Roman" panose="02020603050405020304" pitchFamily="18" charset="0"/>
              </a:rPr>
              <a:t>Thương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000" u="none" dirty="0">
                <a:latin typeface="Times New Roman" panose="02020603050405020304" pitchFamily="18" charset="0"/>
              </a:rPr>
              <a:t> cũng một kiếp người</a:t>
            </a:r>
            <a:endParaRPr lang="en-US" altLang="en-US" sz="20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u="none" dirty="0">
                <a:latin typeface="Times New Roman" panose="02020603050405020304" pitchFamily="18" charset="0"/>
              </a:rPr>
              <a:t>   Khéo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000" u="none" dirty="0">
                <a:latin typeface="Times New Roman" panose="02020603050405020304" pitchFamily="18" charset="0"/>
              </a:rPr>
              <a:t>mang lấy sắc t</a:t>
            </a:r>
            <a:r>
              <a:rPr lang="en-US" altLang="en-US" sz="20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u="none" dirty="0">
                <a:latin typeface="Times New Roman" panose="02020603050405020304" pitchFamily="18" charset="0"/>
              </a:rPr>
              <a:t>i l</a:t>
            </a:r>
            <a:r>
              <a:rPr lang="en-US" altLang="en-US" sz="20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u="none" dirty="0">
                <a:latin typeface="Times New Roman" panose="02020603050405020304" pitchFamily="18" charset="0"/>
              </a:rPr>
              <a:t>m chi !</a:t>
            </a:r>
            <a:endParaRPr lang="en-US" altLang="en-US" sz="2000" u="none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en-US" b="1" u="none" dirty="0">
                <a:latin typeface="Times New Roman" panose="02020603050405020304" pitchFamily="18" charset="0"/>
              </a:rPr>
              <a:t>                           </a:t>
            </a:r>
            <a:endParaRPr lang="en-US" altLang="en-US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495800" y="571500"/>
            <a:ext cx="2514600" cy="4000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kumimoji="0" sz="20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Mẹ đi l</a:t>
            </a:r>
            <a:r>
              <a:rPr kumimoji="0" sz="20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0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rồi</a:t>
            </a:r>
            <a:r>
              <a:rPr kumimoji="0" sz="2000" b="1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0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sz="2000" b="0" i="0" u="sng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276" name="Line 13"/>
          <p:cNvSpPr/>
          <p:nvPr/>
        </p:nvSpPr>
        <p:spPr>
          <a:xfrm>
            <a:off x="6715125" y="742950"/>
            <a:ext cx="600075" cy="158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277" name="Text Box 14"/>
          <p:cNvSpPr txBox="1"/>
          <p:nvPr/>
        </p:nvSpPr>
        <p:spPr>
          <a:xfrm>
            <a:off x="7239000" y="628650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nghi vấn</a:t>
            </a:r>
            <a:endParaRPr lang="en-US" altLang="en-US" sz="20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 Box 15"/>
          <p:cNvSpPr txBox="1"/>
          <p:nvPr/>
        </p:nvSpPr>
        <p:spPr>
          <a:xfrm>
            <a:off x="7239000" y="20574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cảm thán</a:t>
            </a:r>
            <a:endParaRPr lang="en-US" altLang="en-US" sz="20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Text Box 16"/>
          <p:cNvSpPr txBox="1"/>
          <p:nvPr/>
        </p:nvSpPr>
        <p:spPr>
          <a:xfrm>
            <a:off x="6553200" y="982663"/>
            <a:ext cx="25908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cầu khiến</a:t>
            </a:r>
            <a:endParaRPr lang="en-US" altLang="en-US" sz="20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0" name="Line 17"/>
          <p:cNvSpPr/>
          <p:nvPr/>
        </p:nvSpPr>
        <p:spPr>
          <a:xfrm>
            <a:off x="5105400" y="2228850"/>
            <a:ext cx="2025650" cy="158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281" name="Line 18"/>
          <p:cNvSpPr/>
          <p:nvPr/>
        </p:nvSpPr>
        <p:spPr>
          <a:xfrm>
            <a:off x="6400800" y="1143000"/>
            <a:ext cx="338138" cy="158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075" name="Text Box 19"/>
          <p:cNvSpPr txBox="1"/>
          <p:nvPr/>
        </p:nvSpPr>
        <p:spPr>
          <a:xfrm>
            <a:off x="-76200" y="109538"/>
            <a:ext cx="46482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a) Từ “</a:t>
            </a:r>
            <a:r>
              <a:rPr lang="en-US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latin typeface="Times New Roman" panose="02020603050405020304" pitchFamily="18" charset="0"/>
              </a:rPr>
              <a:t>” để tạo lập câu nghi vấn.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6" name="Text Box 20"/>
          <p:cNvSpPr txBox="1"/>
          <p:nvPr/>
        </p:nvSpPr>
        <p:spPr>
          <a:xfrm>
            <a:off x="-53975" y="585788"/>
            <a:ext cx="46482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b) Từ “đi” để tạo lập câu cầu khiến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7" name="Text Box 21"/>
          <p:cNvSpPr txBox="1"/>
          <p:nvPr/>
        </p:nvSpPr>
        <p:spPr>
          <a:xfrm>
            <a:off x="-55562" y="971550"/>
            <a:ext cx="44196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c) Từ “thay” để tạo lập câu cảm thán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9" name="Text Box 22"/>
          <p:cNvSpPr txBox="1"/>
          <p:nvPr/>
        </p:nvSpPr>
        <p:spPr>
          <a:xfrm>
            <a:off x="5410200" y="2628900"/>
            <a:ext cx="22098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4495800" y="2457450"/>
            <a:ext cx="28956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- Em ch</a:t>
            </a: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cô </a:t>
            </a:r>
            <a:r>
              <a:rPr kumimoji="0" sz="24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</a:t>
            </a:r>
            <a:r>
              <a:rPr kumimoji="0" sz="2400" b="0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sz="2400" b="0" i="0" u="sng" strike="noStrike" kern="1200" cap="none" spc="0" normalizeH="0" baseline="0" noProof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5080" name="Text Box 24"/>
          <p:cNvSpPr txBox="1"/>
          <p:nvPr/>
        </p:nvSpPr>
        <p:spPr>
          <a:xfrm>
            <a:off x="3733800" y="3028950"/>
            <a:ext cx="60198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Nếu ta bỏ từ “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ạ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”thì sẽ có gì thay đổi ?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1" name="Line 25"/>
          <p:cNvSpPr/>
          <p:nvPr/>
        </p:nvSpPr>
        <p:spPr>
          <a:xfrm>
            <a:off x="6629400" y="3506788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082" name="Text Box 26"/>
          <p:cNvSpPr txBox="1"/>
          <p:nvPr/>
        </p:nvSpPr>
        <p:spPr>
          <a:xfrm>
            <a:off x="5257800" y="2800350"/>
            <a:ext cx="39624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Thể hiện mức độ lễ phép cao</a:t>
            </a:r>
            <a:endParaRPr lang="en-US" altLang="en-US" sz="20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572000" y="3257550"/>
            <a:ext cx="2895600" cy="4619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Em chào cô !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84" name="Text Box 28"/>
          <p:cNvSpPr txBox="1"/>
          <p:nvPr/>
        </p:nvSpPr>
        <p:spPr>
          <a:xfrm>
            <a:off x="-104775" y="1800225"/>
            <a:ext cx="46482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latin typeface="Times New Roman" panose="02020603050405020304" pitchFamily="18" charset="0"/>
              </a:rPr>
              <a:t>d) Từ </a:t>
            </a: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“ạ”</a:t>
            </a:r>
            <a:r>
              <a:rPr lang="en-US" altLang="en-US" sz="2400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none" dirty="0">
                <a:latin typeface="Times New Roman" panose="02020603050405020304" pitchFamily="18" charset="0"/>
              </a:rPr>
              <a:t>Để tạo nên sắc thái tình cảm: thể hiện mức độ lễ phép cao hơn. 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5" name="AutoShape 29"/>
          <p:cNvSpPr/>
          <p:nvPr/>
        </p:nvSpPr>
        <p:spPr>
          <a:xfrm>
            <a:off x="169863" y="3133725"/>
            <a:ext cx="685800" cy="17145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7" name="Text Box 31"/>
          <p:cNvSpPr txBox="1"/>
          <p:nvPr/>
        </p:nvSpPr>
        <p:spPr>
          <a:xfrm>
            <a:off x="989013" y="2600325"/>
            <a:ext cx="38862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u="none" dirty="0">
                <a:latin typeface="Times New Roman" panose="02020603050405020304" pitchFamily="18" charset="0"/>
              </a:rPr>
              <a:t>Các từ “ 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, đi, thay, ạ</a:t>
            </a:r>
            <a:r>
              <a:rPr lang="en-US" altLang="en-US" sz="2400" b="1" i="1" u="none" dirty="0">
                <a:latin typeface="Times New Roman" panose="02020603050405020304" pitchFamily="18" charset="0"/>
              </a:rPr>
              <a:t>” l</a:t>
            </a:r>
            <a:r>
              <a:rPr lang="en-US" altLang="en-US" sz="2400" b="1" i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latin typeface="Times New Roman" panose="02020603050405020304" pitchFamily="18" charset="0"/>
              </a:rPr>
              <a:t> những tình thái từ</a:t>
            </a:r>
            <a:r>
              <a:rPr lang="en-US" altLang="en-US" sz="2400" u="none" dirty="0">
                <a:latin typeface="Times New Roman" panose="02020603050405020304" pitchFamily="18" charset="0"/>
              </a:rPr>
              <a:t>.</a:t>
            </a:r>
            <a:endParaRPr lang="en-US" altLang="en-US" sz="24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9" name="Rectangle 33"/>
          <p:cNvSpPr/>
          <p:nvPr/>
        </p:nvSpPr>
        <p:spPr>
          <a:xfrm>
            <a:off x="0" y="3821113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r>
              <a:rPr lang="en-US" altLang="en-US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Tình thái từ l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những từ được thêm v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o câu 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để cấu tạo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câu nghi vấn, câu cầu khiến, câu cảm thán v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để biểu thị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các sắc thái tình cảm của người nói.</a:t>
            </a:r>
            <a:endParaRPr lang="en-US" altLang="en-US" sz="24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91" name="Line 35"/>
          <p:cNvSpPr/>
          <p:nvPr/>
        </p:nvSpPr>
        <p:spPr>
          <a:xfrm>
            <a:off x="6934200" y="2686050"/>
            <a:ext cx="533400" cy="0"/>
          </a:xfrm>
          <a:prstGeom prst="line">
            <a:avLst/>
          </a:prstGeom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092" name="Text Box 36"/>
          <p:cNvSpPr txBox="1"/>
          <p:nvPr/>
        </p:nvSpPr>
        <p:spPr>
          <a:xfrm>
            <a:off x="7315200" y="25146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cảm thán</a:t>
            </a:r>
            <a:endParaRPr lang="en-US" altLang="en-US" sz="20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93" name="Text Box 37"/>
          <p:cNvSpPr txBox="1"/>
          <p:nvPr/>
        </p:nvSpPr>
        <p:spPr>
          <a:xfrm>
            <a:off x="7239000" y="3314700"/>
            <a:ext cx="1905000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Câu  cảm thán</a:t>
            </a:r>
            <a:endParaRPr lang="en-US" altLang="en-US" sz="20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94" name="Line 38"/>
          <p:cNvSpPr/>
          <p:nvPr/>
        </p:nvSpPr>
        <p:spPr>
          <a:xfrm>
            <a:off x="4953000" y="2971800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108" name="Text Box 52"/>
          <p:cNvSpPr txBox="1"/>
          <p:nvPr/>
        </p:nvSpPr>
        <p:spPr>
          <a:xfrm>
            <a:off x="5181600" y="3600450"/>
            <a:ext cx="3962400" cy="815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Thể hiện mức độ lễ phép không cao</a:t>
            </a:r>
            <a:endParaRPr lang="en-US" altLang="en-US" sz="2000" b="1" i="1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en-US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09" name="Line 53"/>
          <p:cNvSpPr/>
          <p:nvPr/>
        </p:nvSpPr>
        <p:spPr>
          <a:xfrm>
            <a:off x="4495800" y="3771900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584700" y="1143000"/>
            <a:ext cx="4343400" cy="1314450"/>
          </a:xfrm>
          <a:prstGeom prst="wedgeEllipseCallout">
            <a:avLst>
              <a:gd name="adj1" fmla="val -50000"/>
              <a:gd name="adj2" fmla="val 4329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em cho biết tình thái từ l</a:t>
            </a:r>
            <a:r>
              <a:rPr kumimoji="0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gì?</a:t>
            </a:r>
            <a:endParaRPr kumimoji="0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4800600" y="3086100"/>
            <a:ext cx="4038600" cy="1085850"/>
          </a:xfrm>
          <a:prstGeom prst="wedgeEllipseCallout">
            <a:avLst>
              <a:gd name="adj1" fmla="val -4833"/>
              <a:gd name="adj2" fmla="val -8059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ạ biểu thị sắc thái tình cảm gì của người nói ?</a:t>
            </a:r>
            <a:endParaRPr kumimoji="0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315" name="Text Box 51"/>
          <p:cNvSpPr txBox="1"/>
          <p:nvPr/>
        </p:nvSpPr>
        <p:spPr>
          <a:xfrm>
            <a:off x="4648200" y="3600450"/>
            <a:ext cx="44958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  Vậy từ “</a:t>
            </a:r>
            <a:r>
              <a:rPr lang="vi-V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ạ”</a:t>
            </a: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thêm v</a:t>
            </a: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o câu để l</a:t>
            </a: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m gì?</a:t>
            </a:r>
            <a:endParaRPr lang="en-US" altLang="en-US" sz="2400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" y="3486150"/>
            <a:ext cx="310515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400" b="1" u="none" dirty="0">
                <a:latin typeface="Times New Roman" panose="02020603050405020304" pitchFamily="18" charset="0"/>
              </a:rPr>
              <a:t> Ghi nhớ 1 : sgk 81 </a:t>
            </a:r>
            <a:endParaRPr lang="en-US" altLang="en-US" sz="24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7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0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1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9" grpId="0"/>
      <p:bldP spid="45075" grpId="0"/>
      <p:bldP spid="45076" grpId="0" build="allAtOnce"/>
      <p:bldP spid="45077" grpId="0"/>
      <p:bldP spid="45079" grpId="0"/>
      <p:bldP spid="45080" grpId="0"/>
      <p:bldP spid="45085" grpId="0" animBg="1"/>
      <p:bldP spid="45085" grpId="1" animBg="1"/>
      <p:bldP spid="45087" grpId="0"/>
      <p:bldP spid="45087" grpId="1"/>
      <p:bldP spid="45108" grpId="0"/>
      <p:bldP spid="11306" grpId="0" animBg="1"/>
      <p:bldP spid="11315" grpId="0"/>
      <p:bldP spid="11315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5" name="Text Box 7"/>
          <p:cNvSpPr txBox="1"/>
          <p:nvPr/>
        </p:nvSpPr>
        <p:spPr>
          <a:xfrm>
            <a:off x="3317875" y="685800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8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8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u="none" dirty="0">
                <a:solidFill>
                  <a:srgbClr val="CC00CC"/>
                </a:solidFill>
                <a:latin typeface="Times New Roman" panose="02020603050405020304" pitchFamily="18" charset="0"/>
              </a:rPr>
              <a:t>Câu nghi vấn</a:t>
            </a:r>
            <a:endParaRPr lang="en-US" altLang="en-US" sz="2800" b="1" u="none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56" name="Text Box 8"/>
          <p:cNvSpPr txBox="1"/>
          <p:nvPr/>
        </p:nvSpPr>
        <p:spPr>
          <a:xfrm>
            <a:off x="2890838" y="1238250"/>
            <a:ext cx="3352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6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6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u="none" dirty="0">
                <a:solidFill>
                  <a:srgbClr val="CC00CC"/>
                </a:solidFill>
                <a:latin typeface="Times New Roman" panose="02020603050405020304" pitchFamily="18" charset="0"/>
              </a:rPr>
              <a:t>Câu cầu khiến</a:t>
            </a:r>
            <a:endParaRPr lang="en-US" altLang="en-US" sz="2600" b="1" u="none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57" name="Text Box 9"/>
          <p:cNvSpPr txBox="1"/>
          <p:nvPr/>
        </p:nvSpPr>
        <p:spPr>
          <a:xfrm>
            <a:off x="273050" y="685800"/>
            <a:ext cx="40703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vi-VN" altLang="en-US" sz="2600" u="none" dirty="0">
                <a:latin typeface="Times New Roman" panose="02020603050405020304" pitchFamily="18" charset="0"/>
              </a:rPr>
              <a:t>a/ - Mẹ đi l</a:t>
            </a:r>
            <a:r>
              <a:rPr lang="vi-VN" altLang="en-US" sz="26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u="none" dirty="0">
                <a:latin typeface="Times New Roman" panose="02020603050405020304" pitchFamily="18" charset="0"/>
              </a:rPr>
              <a:t>m rồi </a:t>
            </a:r>
            <a:r>
              <a:rPr lang="vi-VN" altLang="en-US" sz="26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u="none" dirty="0">
                <a:latin typeface="Times New Roman" panose="02020603050405020304" pitchFamily="18" charset="0"/>
              </a:rPr>
              <a:t> ?</a:t>
            </a:r>
            <a:endParaRPr lang="vi-VN" altLang="en-US" sz="26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58" name="Text Box 10"/>
          <p:cNvSpPr txBox="1"/>
          <p:nvPr/>
        </p:nvSpPr>
        <p:spPr>
          <a:xfrm>
            <a:off x="300038" y="1238250"/>
            <a:ext cx="407035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vi-VN" altLang="en-US" sz="2600" u="none" dirty="0">
                <a:latin typeface="Times New Roman" panose="02020603050405020304" pitchFamily="18" charset="0"/>
              </a:rPr>
              <a:t>b/ - Con nín </a:t>
            </a:r>
            <a:r>
              <a:rPr lang="vi-VN" altLang="en-US" sz="26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vi-VN" altLang="en-US" sz="26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u="none" dirty="0">
                <a:latin typeface="Times New Roman" panose="02020603050405020304" pitchFamily="18" charset="0"/>
              </a:rPr>
              <a:t>!</a:t>
            </a:r>
            <a:endParaRPr lang="vi-VN" altLang="en-US" sz="26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59" name="Text Box 11"/>
          <p:cNvSpPr txBox="1"/>
          <p:nvPr/>
        </p:nvSpPr>
        <p:spPr>
          <a:xfrm>
            <a:off x="300038" y="1746250"/>
            <a:ext cx="6324600" cy="860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vi-VN" altLang="en-US" sz="2600" u="none" dirty="0">
                <a:latin typeface="Times New Roman" panose="02020603050405020304" pitchFamily="18" charset="0"/>
              </a:rPr>
              <a:t>c/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- Thương </a:t>
            </a:r>
            <a:r>
              <a:rPr lang="vi-V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cũng một kiếp người</a:t>
            </a:r>
            <a:endParaRPr lang="vi-VN" altLang="en-US" sz="2400" u="none" dirty="0">
              <a:latin typeface="Times New Roman" panose="02020603050405020304" pitchFamily="18" charset="0"/>
            </a:endParaRPr>
          </a:p>
          <a:p>
            <a:r>
              <a:rPr lang="vi-VN" altLang="en-US" sz="2400" u="none" dirty="0">
                <a:latin typeface="Times New Roman" panose="02020603050405020304" pitchFamily="18" charset="0"/>
              </a:rPr>
              <a:t>Khéo </a:t>
            </a:r>
            <a:r>
              <a:rPr lang="vi-VN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vi-VN" altLang="en-US" sz="2400" u="none" dirty="0">
                <a:latin typeface="Times New Roman" panose="02020603050405020304" pitchFamily="18" charset="0"/>
              </a:rPr>
              <a:t> mang lấy sắc t</a:t>
            </a:r>
            <a:r>
              <a:rPr lang="vi-VN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u="none" dirty="0">
                <a:latin typeface="Times New Roman" panose="02020603050405020304" pitchFamily="18" charset="0"/>
              </a:rPr>
              <a:t>i l</a:t>
            </a:r>
            <a:r>
              <a:rPr lang="vi-VN" altLang="en-US" sz="2400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u="none" dirty="0">
                <a:latin typeface="Times New Roman" panose="02020603050405020304" pitchFamily="18" charset="0"/>
              </a:rPr>
              <a:t>m chi!</a:t>
            </a:r>
            <a:endParaRPr lang="vi-VN" altLang="en-US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60" name="Text Box 12"/>
          <p:cNvSpPr txBox="1"/>
          <p:nvPr/>
        </p:nvSpPr>
        <p:spPr>
          <a:xfrm>
            <a:off x="5634038" y="1917700"/>
            <a:ext cx="33528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6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600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u="none" dirty="0">
                <a:solidFill>
                  <a:srgbClr val="CC00CC"/>
                </a:solidFill>
                <a:latin typeface="Times New Roman" panose="02020603050405020304" pitchFamily="18" charset="0"/>
              </a:rPr>
              <a:t>Câu </a:t>
            </a:r>
            <a:r>
              <a:rPr lang="vi-VN" altLang="en-US" sz="2600" b="1" u="none" dirty="0">
                <a:solidFill>
                  <a:srgbClr val="CC00CC"/>
                </a:solidFill>
                <a:latin typeface="Times New Roman" panose="02020603050405020304" pitchFamily="18" charset="0"/>
              </a:rPr>
              <a:t>cảm thán</a:t>
            </a:r>
            <a:endParaRPr lang="vi-VN" altLang="en-US" sz="2600" b="1" u="none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00038" y="2657475"/>
            <a:ext cx="3352800" cy="523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kumimoji="0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vi-VN" altLang="x-none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Em ch</a:t>
            </a:r>
            <a:r>
              <a:rPr kumimoji="0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cô </a:t>
            </a:r>
            <a:r>
              <a:rPr kumimoji="0" sz="2800" b="1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</a:t>
            </a:r>
            <a:r>
              <a:rPr kumimoji="0" sz="2800" b="0" i="0" u="sng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0" i="0" u="sng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sz="2800" b="0" i="0" u="sng" strike="noStrike" kern="1200" cap="none" spc="0" normalizeH="0" baseline="0" noProof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0062" name="Text Box 14"/>
          <p:cNvSpPr txBox="1"/>
          <p:nvPr/>
        </p:nvSpPr>
        <p:spPr>
          <a:xfrm>
            <a:off x="3500438" y="2670175"/>
            <a:ext cx="5867400" cy="892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600" b="1" u="none" dirty="0">
                <a:solidFill>
                  <a:srgbClr val="CC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2600" b="1" u="none" dirty="0">
                <a:solidFill>
                  <a:srgbClr val="CC00CC"/>
                </a:solidFill>
                <a:latin typeface="Times New Roman" panose="02020603050405020304" pitchFamily="18" charset="0"/>
              </a:rPr>
              <a:t>Biểu thị sắc thái tình cảm: thể hiện sự lễ phép cao.</a:t>
            </a:r>
            <a:endParaRPr lang="en-US" altLang="en-US" sz="2600" b="1" u="none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63" name="Rectangle 15"/>
          <p:cNvSpPr/>
          <p:nvPr/>
        </p:nvSpPr>
        <p:spPr>
          <a:xfrm>
            <a:off x="425450" y="427038"/>
            <a:ext cx="7224713" cy="2678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marL="342900" indent="-342900">
              <a:buChar char="-"/>
            </a:pPr>
            <a:r>
              <a:rPr lang="en-US" sz="2400" u="none" dirty="0">
                <a:latin typeface="Times New Roman" panose="02020603050405020304" pitchFamily="18" charset="0"/>
              </a:rPr>
              <a:t>Tình thái từ nghi vấn: 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, ư, hả, chứ chăng...</a:t>
            </a: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en-US" sz="2400" u="none" dirty="0">
                <a:latin typeface="Times New Roman" panose="02020603050405020304" pitchFamily="18" charset="0"/>
              </a:rPr>
              <a:t>Tình thái từ cầu khiến: 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đi, n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o, với, nhé, m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...</a:t>
            </a: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r>
              <a:rPr lang="en-US" sz="2400" u="none" dirty="0">
                <a:latin typeface="Times New Roman" panose="02020603050405020304" pitchFamily="18" charset="0"/>
              </a:rPr>
              <a:t>Tình thái từ cảm thán: 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thay, sao, thật...</a:t>
            </a: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>
              <a:buChar char="-"/>
            </a:pP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400" u="none" dirty="0">
                <a:latin typeface="Times New Roman" panose="02020603050405020304" pitchFamily="18" charset="0"/>
              </a:rPr>
              <a:t>  </a:t>
            </a:r>
            <a:r>
              <a:rPr lang="vi-VN" altLang="x-none" sz="2400" u="none" dirty="0">
                <a:latin typeface="Times New Roman" panose="02020603050405020304" pitchFamily="18" charset="0"/>
              </a:rPr>
              <a:t>- </a:t>
            </a:r>
            <a:r>
              <a:rPr lang="en-US" sz="2400" u="none" dirty="0">
                <a:latin typeface="Times New Roman" panose="02020603050405020304" pitchFamily="18" charset="0"/>
              </a:rPr>
              <a:t>Tình thái từ biểu thị sắc thái tình cảm: 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ạ, nhé, cơ, m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...</a:t>
            </a:r>
            <a:endParaRPr lang="en-US" sz="2400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/>
      <p:bldP spid="130056" grpId="0"/>
      <p:bldP spid="130057" grpId="0"/>
      <p:bldP spid="130058" grpId="0"/>
      <p:bldP spid="130059" grpId="0"/>
      <p:bldP spid="130060" grpId="0"/>
      <p:bldP spid="45079" grpId="0"/>
      <p:bldP spid="130062" grpId="0"/>
      <p:bldP spid="130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600200"/>
            <a:ext cx="3810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4" name="Picture 3" descr="Káº¿t quáº£ hÃ¬nh áº£nh cho cÃ´ trÃ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00300"/>
            <a:ext cx="39624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5"/>
          <p:cNvSpPr txBox="1"/>
          <p:nvPr/>
        </p:nvSpPr>
        <p:spPr>
          <a:xfrm>
            <a:off x="228600" y="0"/>
            <a:ext cx="89154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Quan sát tranh v</a:t>
            </a: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đặt câu có dùng tình thái từ phù hợp với hình ảnh có trong tranh</a:t>
            </a:r>
            <a:endParaRPr lang="en-US" altLang="en-US" sz="2400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Rectangle 6"/>
          <p:cNvSpPr/>
          <p:nvPr/>
        </p:nvSpPr>
        <p:spPr>
          <a:xfrm>
            <a:off x="8001000" y="538163"/>
            <a:ext cx="7620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en-US" sz="36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600" b="1" u="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7239000" y="2686050"/>
            <a:ext cx="762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28600" y="4286250"/>
            <a:ext cx="32004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bạn nhé!</a:t>
            </a:r>
            <a:endParaRPr kumimoji="0" sz="2400" b="1" u="non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629400" y="4457700"/>
            <a:ext cx="25146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cô ạ!</a:t>
            </a:r>
            <a:endParaRPr kumimoji="0" sz="2400" b="1" u="non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8920" name="Picture 15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19100"/>
            <a:ext cx="5105400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7620000" y="538163"/>
            <a:ext cx="762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091" name="Line 19"/>
          <p:cNvSpPr/>
          <p:nvPr/>
        </p:nvSpPr>
        <p:spPr>
          <a:xfrm>
            <a:off x="3962400" y="1143000"/>
            <a:ext cx="914400" cy="7429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304800" y="857250"/>
            <a:ext cx="38100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An đang học b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vi-VN" altLang="x-none" sz="2400" b="1" u="non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hả?</a:t>
            </a:r>
            <a:endParaRPr kumimoji="0" sz="2400" b="1" u="non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1758950" y="3543300"/>
            <a:ext cx="762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3" grpId="0" animBg="1"/>
      <p:bldP spid="1310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3"/>
          <p:cNvSpPr txBox="1"/>
          <p:nvPr/>
        </p:nvSpPr>
        <p:spPr>
          <a:xfrm>
            <a:off x="76200" y="685800"/>
            <a:ext cx="80772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Trong các câu dưới đây, từ n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o (trong các từ in đậm) l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tình thái từ, từ n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o không phải l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 tình thái từ?</a:t>
            </a:r>
            <a:endParaRPr lang="en-US" altLang="en-US" sz="2400" b="1" i="1" u="none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38" name="Text Box 4"/>
          <p:cNvSpPr txBox="1"/>
          <p:nvPr/>
        </p:nvSpPr>
        <p:spPr>
          <a:xfrm>
            <a:off x="152400" y="1485900"/>
            <a:ext cx="9144000" cy="3632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Em thích trư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thì thi v</a:t>
            </a:r>
            <a:r>
              <a:rPr lang="en-US" altLang="en-US" sz="20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o trư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ờ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 </a:t>
            </a:r>
            <a:r>
              <a:rPr lang="vi-VN" altLang="en-US" sz="2000" b="1" u="none" dirty="0">
                <a:latin typeface="Times New Roman" panose="02020603050405020304" pitchFamily="18" charset="0"/>
              </a:rPr>
              <a:t>ấy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.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Nhanh lên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, anh em ơi !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L</a:t>
            </a:r>
            <a:r>
              <a:rPr lang="en-US" altLang="en-US" sz="20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m như thế mới đúng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chứ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!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Tôi đã khuyên bảo nó nhiều lần rồi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chứ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có ph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ải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không đâu.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C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ứ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u tôi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!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g) Nó đi chơi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 bạn t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ừ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sáng.</a:t>
            </a:r>
            <a:endParaRPr lang="en-US" altLang="en-US" sz="2000" b="1" u="none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h) Con cò đậu ở đằng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2000" b="1" u="none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b="1" u="none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US" altLang="en-US" sz="2000" b="1" u="none" dirty="0">
                <a:latin typeface="Times New Roman" panose="02020603050405020304" pitchFamily="18" charset="0"/>
              </a:rPr>
              <a:t>i) Nó thích hát dân ca Nghệ Tĩnh </a:t>
            </a:r>
            <a:r>
              <a:rPr lang="en-US" altLang="en-US" sz="20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. 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9" name="Oval 10"/>
          <p:cNvSpPr>
            <a:spLocks noChangeArrowheads="1"/>
          </p:cNvSpPr>
          <p:nvPr/>
        </p:nvSpPr>
        <p:spPr bwMode="auto">
          <a:xfrm>
            <a:off x="1600200" y="0"/>
            <a:ext cx="6172200" cy="7429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tập nhanh</a:t>
            </a:r>
            <a:r>
              <a:rPr kumimoji="0" lang="vi-VN" altLang="x-none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</a:t>
            </a: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tập 1 SGK)</a:t>
            </a:r>
            <a:endParaRPr kumimoji="0" sz="2800" b="0" i="0" u="sng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7"/>
          <p:cNvSpPr>
            <a:spLocks noGrp="1"/>
          </p:cNvSpPr>
          <p:nvPr>
            <p:ph type="title"/>
          </p:nvPr>
        </p:nvSpPr>
        <p:spPr>
          <a:xfrm>
            <a:off x="76200" y="400050"/>
            <a:ext cx="8915400" cy="800100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342900" marR="0" indent="-3429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 tình thái từ in đậm</a:t>
            </a:r>
            <a:r>
              <a:rPr kumimoji="0" lang="vi-VN" altLang="x-none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dưới đây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được dùng trong ho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cảnh giao tiếp (quan hệ tuổi tác, thứ bậc xã hội, tình cảm,....) khác nhau như thế n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 ?</a:t>
            </a:r>
            <a:endParaRPr kumimoji="0" sz="20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19538" name="Group 82"/>
          <p:cNvGraphicFramePr>
            <a:graphicFrameLocks noGrp="1"/>
          </p:cNvGraphicFramePr>
          <p:nvPr>
            <p:ph idx="1"/>
          </p:nvPr>
        </p:nvGraphicFramePr>
        <p:xfrm>
          <a:off x="228600" y="1276350"/>
          <a:ext cx="8686800" cy="37385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1676400"/>
                <a:gridCol w="2895600"/>
              </a:tblGrid>
              <a:tr h="678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Ví dụ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Kiểu câu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Sắc thái tình cảm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Quan hệ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xã hội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Bạn chưa về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Thầy mệt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ạ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Bạn giúp tôi một tay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nhé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!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Bác giúp cháu một tay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ạ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!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34283" marB="34283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1" name="Rectangle 43"/>
          <p:cNvSpPr/>
          <p:nvPr/>
        </p:nvSpPr>
        <p:spPr>
          <a:xfrm>
            <a:off x="2438400" y="1857375"/>
            <a:ext cx="17526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Câu nghi vấn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2" name="Rectangle 44"/>
          <p:cNvSpPr/>
          <p:nvPr/>
        </p:nvSpPr>
        <p:spPr>
          <a:xfrm>
            <a:off x="2452688" y="2598738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Câu nghi vấn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3" name="Rectangle 45"/>
          <p:cNvSpPr/>
          <p:nvPr/>
        </p:nvSpPr>
        <p:spPr>
          <a:xfrm>
            <a:off x="2376488" y="3343275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Câu cầu khiến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4" name="Rectangle 46"/>
          <p:cNvSpPr/>
          <p:nvPr/>
        </p:nvSpPr>
        <p:spPr>
          <a:xfrm>
            <a:off x="2381250" y="434975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Câu cầu khiến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5" name="Rectangle 47"/>
          <p:cNvSpPr/>
          <p:nvPr/>
        </p:nvSpPr>
        <p:spPr>
          <a:xfrm>
            <a:off x="4205288" y="1828800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  Thân mật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6" name="Rectangle 48"/>
          <p:cNvSpPr/>
          <p:nvPr/>
        </p:nvSpPr>
        <p:spPr>
          <a:xfrm>
            <a:off x="4052888" y="3343275"/>
            <a:ext cx="21336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  Thân mật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7" name="Rectangle 49"/>
          <p:cNvSpPr/>
          <p:nvPr/>
        </p:nvSpPr>
        <p:spPr>
          <a:xfrm>
            <a:off x="4217988" y="257175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  Kính trọng</a:t>
            </a:r>
            <a:r>
              <a:rPr lang="vi-VN" altLang="en-US" sz="2000" b="1" u="none" dirty="0">
                <a:latin typeface="Times New Roman" panose="02020603050405020304" pitchFamily="18" charset="0"/>
              </a:rPr>
              <a:t>,</a:t>
            </a:r>
            <a:endParaRPr lang="vi-VN" altLang="en-US" sz="2000" b="1" u="none" dirty="0">
              <a:latin typeface="Times New Roman" panose="02020603050405020304" pitchFamily="18" charset="0"/>
            </a:endParaRPr>
          </a:p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 lễ phép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8" name="Rectangle 50"/>
          <p:cNvSpPr/>
          <p:nvPr/>
        </p:nvSpPr>
        <p:spPr>
          <a:xfrm>
            <a:off x="4281488" y="428625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000" b="1" u="none" dirty="0">
                <a:latin typeface="Times New Roman" panose="02020603050405020304" pitchFamily="18" charset="0"/>
              </a:rPr>
              <a:t>  Kính trọng</a:t>
            </a:r>
            <a:r>
              <a:rPr lang="vi-VN" altLang="en-US" sz="2000" b="1" u="none" dirty="0">
                <a:latin typeface="Times New Roman" panose="02020603050405020304" pitchFamily="18" charset="0"/>
              </a:rPr>
              <a:t>,</a:t>
            </a:r>
            <a:endParaRPr lang="vi-VN" altLang="en-US" sz="2000" b="1" u="none" dirty="0">
              <a:latin typeface="Times New Roman" panose="02020603050405020304" pitchFamily="18" charset="0"/>
            </a:endParaRPr>
          </a:p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lễ phép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39" name="Rectangle 51"/>
          <p:cNvSpPr/>
          <p:nvPr/>
        </p:nvSpPr>
        <p:spPr>
          <a:xfrm>
            <a:off x="6629400" y="1808163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Tuổi tác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ngang h</a:t>
            </a:r>
            <a:r>
              <a:rPr lang="en-US" altLang="en-US" sz="20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40" name="Rectangle 52"/>
          <p:cNvSpPr/>
          <p:nvPr/>
        </p:nvSpPr>
        <p:spPr>
          <a:xfrm>
            <a:off x="6492875" y="3343275"/>
            <a:ext cx="18288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Tuổi tác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ngang h</a:t>
            </a:r>
            <a:r>
              <a:rPr lang="en-US" altLang="en-US" sz="2000" b="1" u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ng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41" name="Rectangle 53"/>
          <p:cNvSpPr/>
          <p:nvPr/>
        </p:nvSpPr>
        <p:spPr>
          <a:xfrm>
            <a:off x="6416675" y="2598738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Thứ bậc </a:t>
            </a:r>
            <a:r>
              <a:rPr lang="en-US" altLang="en-US" sz="2000" b="1" u="none" dirty="0">
                <a:latin typeface="Times New Roman" panose="02020603050405020304" pitchFamily="18" charset="0"/>
              </a:rPr>
              <a:t>trên </a:t>
            </a:r>
            <a:r>
              <a:rPr lang="vi-VN" altLang="en-US" sz="2000" b="1" u="none" dirty="0">
                <a:latin typeface="Times New Roman" panose="02020603050405020304" pitchFamily="18" charset="0"/>
              </a:rPr>
              <a:t>- dưới</a:t>
            </a:r>
            <a:endParaRPr lang="vi-VN" altLang="en-US" sz="2000" b="1" u="none" dirty="0">
              <a:latin typeface="Times New Roman" panose="02020603050405020304" pitchFamily="18" charset="0"/>
            </a:endParaRPr>
          </a:p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 (thầy – trò)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42" name="Rectangle 54"/>
          <p:cNvSpPr/>
          <p:nvPr/>
        </p:nvSpPr>
        <p:spPr>
          <a:xfrm>
            <a:off x="6500813" y="4229100"/>
            <a:ext cx="1752600" cy="514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vi-VN" altLang="en-US" sz="2000" b="1" u="none" dirty="0">
                <a:latin typeface="Times New Roman" panose="02020603050405020304" pitchFamily="18" charset="0"/>
              </a:rPr>
              <a:t>Tuổi tác lớn – nhỏ</a:t>
            </a:r>
            <a:endParaRPr lang="en-US" altLang="en-US" sz="2000" b="1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6" name="TextBox 15"/>
          <p:cNvSpPr txBox="1"/>
          <p:nvPr/>
        </p:nvSpPr>
        <p:spPr>
          <a:xfrm>
            <a:off x="76200" y="-95250"/>
            <a:ext cx="39116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en-US" sz="3200" dirty="0">
                <a:latin typeface="Times New Roman" panose="02020603050405020304" pitchFamily="18" charset="0"/>
              </a:rPr>
              <a:t>2. Sử dụng tình thái từ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/>
      <p:bldP spid="37932" grpId="0"/>
      <p:bldP spid="37933" grpId="0"/>
      <p:bldP spid="37934" grpId="0"/>
      <p:bldP spid="37935" grpId="0"/>
      <p:bldP spid="37936" grpId="0"/>
      <p:bldP spid="37937" grpId="0"/>
      <p:bldP spid="37938" grpId="0"/>
      <p:bldP spid="37939" grpId="0"/>
      <p:bldP spid="37940" grpId="0"/>
      <p:bldP spid="37941" grpId="0"/>
      <p:bldP spid="379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Text Box 25"/>
          <p:cNvSpPr txBox="1"/>
          <p:nvPr/>
        </p:nvSpPr>
        <p:spPr>
          <a:xfrm>
            <a:off x="762000" y="2514600"/>
            <a:ext cx="26670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u="none" dirty="0">
              <a:latin typeface="Times New Roman" panose="02020603050405020304" pitchFamily="18" charset="0"/>
            </a:endParaRPr>
          </a:p>
        </p:txBody>
      </p:sp>
      <p:sp>
        <p:nvSpPr>
          <p:cNvPr id="41986" name="Text Box 29"/>
          <p:cNvSpPr txBox="1"/>
          <p:nvPr/>
        </p:nvSpPr>
        <p:spPr>
          <a:xfrm>
            <a:off x="381000" y="4572000"/>
            <a:ext cx="42672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en-US" u="none" dirty="0">
              <a:latin typeface="Times New Roman" panose="02020603050405020304" pitchFamily="18" charset="0"/>
            </a:endParaRPr>
          </a:p>
        </p:txBody>
      </p:sp>
      <p:sp>
        <p:nvSpPr>
          <p:cNvPr id="43013" name="AutoShape 10"/>
          <p:cNvSpPr>
            <a:spLocks noChangeArrowheads="1"/>
          </p:cNvSpPr>
          <p:nvPr/>
        </p:nvSpPr>
        <p:spPr bwMode="auto">
          <a:xfrm>
            <a:off x="768350" y="742950"/>
            <a:ext cx="7772400" cy="936625"/>
          </a:xfrm>
          <a:prstGeom prst="wedgeRoundRectCallout">
            <a:avLst>
              <a:gd name="adj1" fmla="val -44926"/>
              <a:gd name="adj2" fmla="val 979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339966"/>
            </a:solidFill>
            <a:miter lim="800000"/>
          </a:ln>
          <a:effectLst/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x-none" sz="28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Vậy khi nói và viết, cần chú ý sử dụng tình thái từ như thế nào?</a:t>
            </a:r>
            <a:endParaRPr kumimoji="0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32" name="Text Box 12"/>
          <p:cNvSpPr txBox="1"/>
          <p:nvPr/>
        </p:nvSpPr>
        <p:spPr>
          <a:xfrm>
            <a:off x="914400" y="2266950"/>
            <a:ext cx="7391400" cy="138430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b="1" u="none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u="none" dirty="0">
                <a:latin typeface="Times New Roman" panose="02020603050405020304" pitchFamily="18" charset="0"/>
              </a:rPr>
              <a:t>Khi nói, khi viết, cần chú ý sử dụng tình thái từ</a:t>
            </a:r>
            <a:r>
              <a:rPr lang="vi-VN" altLang="en-US" sz="2800" b="1" u="none" dirty="0">
                <a:latin typeface="Times New Roman" panose="02020603050405020304" pitchFamily="18" charset="0"/>
              </a:rPr>
              <a:t> phải</a:t>
            </a:r>
            <a:r>
              <a:rPr lang="en-US" altLang="en-US" sz="2800" b="1" u="none" dirty="0">
                <a:latin typeface="Times New Roman" panose="02020603050405020304" pitchFamily="18" charset="0"/>
              </a:rPr>
              <a:t> phù hợp với hoàn cảnh giao tiếp ( quan hệ tuổi tác, thứ bậc xã hội, tình cảm,..).</a:t>
            </a:r>
            <a:endParaRPr lang="en-US" altLang="en-US" sz="2800" b="1" u="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2" grpId="0"/>
    </p:bldLst>
  </p:timing>
</p:sld>
</file>

<file path=ppt/theme/theme1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2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5105</Words>
  <Application>WPS Presentation</Application>
  <PresentationFormat/>
  <Paragraphs>280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Times New Roman</vt:lpstr>
      <vt:lpstr>Comic Sans MS</vt:lpstr>
      <vt:lpstr>Times New Roman</vt:lpstr>
      <vt:lpstr>Microsoft YaHei</vt:lpstr>
      <vt:lpstr>Arial Unicode MS</vt:lpstr>
      <vt:lpstr>2_Crayons</vt:lpstr>
      <vt:lpstr>Office Theme</vt:lpstr>
      <vt:lpstr>第一PPT，www.1ppt.com​</vt:lpstr>
      <vt:lpstr>1_第一PPT，www.1ppt.com​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27: T×nh th¸I tõ</dc:title>
  <dc:creator>CKI COMPANY</dc:creator>
  <cp:lastModifiedBy>PC</cp:lastModifiedBy>
  <cp:revision>315</cp:revision>
  <dcterms:created xsi:type="dcterms:W3CDTF">2010-10-04T06:19:17Z</dcterms:created>
  <dcterms:modified xsi:type="dcterms:W3CDTF">2022-06-27T23:47:21Z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0E7F2DB857C5408A807BD5A49B8151CB</vt:lpwstr>
  </property>
  <property fmtid="{D5CDD505-2E9C-101B-9397-08002B2CF9AE}" pid="3" name="KSOProductBuildVer">
    <vt:lpwstr>1033-11.2.0.11156</vt:lpwstr>
  </property>
</Properties>
</file>